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Public Sans"/>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0" roundtripDataSignature="AMtx7mgq2iMh3is73Tudsh7EnbQi9EmH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ublicSans-bold.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ublicSans-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fd8828977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fd882897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1"/>
          <p:cNvSpPr/>
          <p:nvPr>
            <p:ph idx="2" type="pic"/>
          </p:nvPr>
        </p:nvSpPr>
        <p:spPr>
          <a:xfrm>
            <a:off x="1792288" y="612775"/>
            <a:ext cx="5486400" cy="4114800"/>
          </a:xfrm>
          <a:prstGeom prst="rect">
            <a:avLst/>
          </a:prstGeom>
          <a:noFill/>
          <a:ln>
            <a:noFill/>
          </a:ln>
        </p:spPr>
      </p:sp>
      <p:sp>
        <p:nvSpPr>
          <p:cNvPr id="64" name="Google Shape;64;p3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26.jpg"/><Relationship Id="rId5"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26.jpg"/><Relationship Id="rId5"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6.jpg"/><Relationship Id="rId5"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6.jpg"/><Relationship Id="rId5" Type="http://schemas.openxmlformats.org/officeDocument/2006/relationships/image" Target="../media/image55.png"/><Relationship Id="rId6" Type="http://schemas.openxmlformats.org/officeDocument/2006/relationships/image" Target="../media/image44.png"/><Relationship Id="rId7" Type="http://schemas.openxmlformats.org/officeDocument/2006/relationships/image" Target="../media/image39.png"/><Relationship Id="rId8"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3.jpg"/><Relationship Id="rId4" Type="http://schemas.openxmlformats.org/officeDocument/2006/relationships/image" Target="../media/image54.png"/><Relationship Id="rId5" Type="http://schemas.openxmlformats.org/officeDocument/2006/relationships/image" Target="../media/image60.png"/><Relationship Id="rId6"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6.jp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3.jpg"/><Relationship Id="rId4" Type="http://schemas.openxmlformats.org/officeDocument/2006/relationships/image" Target="../media/image69.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7.jpg"/><Relationship Id="rId4" Type="http://schemas.openxmlformats.org/officeDocument/2006/relationships/image" Target="../media/image64.png"/><Relationship Id="rId5" Type="http://schemas.openxmlformats.org/officeDocument/2006/relationships/image" Target="../media/image58.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1.png"/><Relationship Id="rId4" Type="http://schemas.openxmlformats.org/officeDocument/2006/relationships/image" Target="../media/image11.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7.jpg"/><Relationship Id="rId4" Type="http://schemas.openxmlformats.org/officeDocument/2006/relationships/image" Target="../media/image57.png"/><Relationship Id="rId5" Type="http://schemas.openxmlformats.org/officeDocument/2006/relationships/image" Target="../media/image64.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forms.gle/jRk2ptJ1aT5rsBQb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5.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8.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37.png"/><Relationship Id="rId6"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9.png"/><Relationship Id="rId6"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jp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jpg"/><Relationship Id="rId4" Type="http://schemas.openxmlformats.org/officeDocument/2006/relationships/image" Target="../media/image38.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26.jpg"/><Relationship Id="rId5"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1"/>
          <p:cNvGrpSpPr/>
          <p:nvPr/>
        </p:nvGrpSpPr>
        <p:grpSpPr>
          <a:xfrm>
            <a:off x="2638482" y="598399"/>
            <a:ext cx="13757266" cy="1540288"/>
            <a:chOff x="0" y="-38100"/>
            <a:chExt cx="3623313" cy="405672"/>
          </a:xfrm>
        </p:grpSpPr>
        <p:sp>
          <p:nvSpPr>
            <p:cNvPr id="85" name="Google Shape;85;p1"/>
            <p:cNvSpPr/>
            <p:nvPr/>
          </p:nvSpPr>
          <p:spPr>
            <a:xfrm>
              <a:off x="0" y="0"/>
              <a:ext cx="3623313" cy="367572"/>
            </a:xfrm>
            <a:custGeom>
              <a:rect b="b" l="l" r="r" t="t"/>
              <a:pathLst>
                <a:path extrusionOk="0" h="367572" w="3623313">
                  <a:moveTo>
                    <a:pt x="3623313" y="0"/>
                  </a:moveTo>
                  <a:lnTo>
                    <a:pt x="0" y="0"/>
                  </a:lnTo>
                  <a:lnTo>
                    <a:pt x="101600" y="183786"/>
                  </a:lnTo>
                  <a:lnTo>
                    <a:pt x="0" y="367572"/>
                  </a:lnTo>
                  <a:lnTo>
                    <a:pt x="3623313" y="367572"/>
                  </a:lnTo>
                  <a:lnTo>
                    <a:pt x="3521713" y="183786"/>
                  </a:lnTo>
                  <a:lnTo>
                    <a:pt x="3623313" y="0"/>
                  </a:lnTo>
                  <a:close/>
                </a:path>
              </a:pathLst>
            </a:custGeom>
            <a:solidFill>
              <a:srgbClr val="9015DB"/>
            </a:solidFill>
            <a:ln>
              <a:noFill/>
            </a:ln>
          </p:spPr>
        </p:sp>
        <p:sp>
          <p:nvSpPr>
            <p:cNvPr id="86" name="Google Shape;86;p1"/>
            <p:cNvSpPr txBox="1"/>
            <p:nvPr/>
          </p:nvSpPr>
          <p:spPr>
            <a:xfrm>
              <a:off x="88900" y="-38100"/>
              <a:ext cx="3445513" cy="405672"/>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p:nvPr/>
        </p:nvSpPr>
        <p:spPr>
          <a:xfrm>
            <a:off x="1669567" y="2706342"/>
            <a:ext cx="6152955" cy="6152955"/>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23" l="0" r="0" t="-2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
          <p:cNvGrpSpPr/>
          <p:nvPr/>
        </p:nvGrpSpPr>
        <p:grpSpPr>
          <a:xfrm>
            <a:off x="8756338" y="6325999"/>
            <a:ext cx="8182514" cy="996041"/>
            <a:chOff x="0" y="-38100"/>
            <a:chExt cx="1745831" cy="212516"/>
          </a:xfrm>
        </p:grpSpPr>
        <p:sp>
          <p:nvSpPr>
            <p:cNvPr id="89" name="Google Shape;89;p1"/>
            <p:cNvSpPr/>
            <p:nvPr/>
          </p:nvSpPr>
          <p:spPr>
            <a:xfrm>
              <a:off x="0" y="0"/>
              <a:ext cx="1745831" cy="174416"/>
            </a:xfrm>
            <a:custGeom>
              <a:rect b="b" l="l" r="r" t="t"/>
              <a:pathLst>
                <a:path extrusionOk="0" h="174416" w="1745831">
                  <a:moveTo>
                    <a:pt x="87208" y="0"/>
                  </a:moveTo>
                  <a:lnTo>
                    <a:pt x="1658623" y="0"/>
                  </a:lnTo>
                  <a:cubicBezTo>
                    <a:pt x="1706787" y="0"/>
                    <a:pt x="1745831" y="39044"/>
                    <a:pt x="1745831" y="87208"/>
                  </a:cubicBezTo>
                  <a:lnTo>
                    <a:pt x="1745831" y="87208"/>
                  </a:lnTo>
                  <a:cubicBezTo>
                    <a:pt x="1745831" y="110337"/>
                    <a:pt x="1736643" y="132519"/>
                    <a:pt x="1720288" y="148874"/>
                  </a:cubicBezTo>
                  <a:cubicBezTo>
                    <a:pt x="1703933" y="165228"/>
                    <a:pt x="1681752" y="174416"/>
                    <a:pt x="1658623" y="174416"/>
                  </a:cubicBezTo>
                  <a:lnTo>
                    <a:pt x="87208" y="174416"/>
                  </a:lnTo>
                  <a:cubicBezTo>
                    <a:pt x="39044" y="174416"/>
                    <a:pt x="0" y="135372"/>
                    <a:pt x="0" y="87208"/>
                  </a:cubicBezTo>
                  <a:lnTo>
                    <a:pt x="0" y="87208"/>
                  </a:lnTo>
                  <a:cubicBezTo>
                    <a:pt x="0" y="39044"/>
                    <a:pt x="39044" y="0"/>
                    <a:pt x="87208"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txBox="1"/>
            <p:nvPr/>
          </p:nvSpPr>
          <p:spPr>
            <a:xfrm>
              <a:off x="0" y="-38100"/>
              <a:ext cx="1745831" cy="212516"/>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 name="Google Shape;91;p1"/>
          <p:cNvSpPr/>
          <p:nvPr/>
        </p:nvSpPr>
        <p:spPr>
          <a:xfrm flipH="1" rot="-90586">
            <a:off x="8305835" y="3348423"/>
            <a:ext cx="2422560" cy="792379"/>
          </a:xfrm>
          <a:custGeom>
            <a:rect b="b" l="l" r="r" t="t"/>
            <a:pathLst>
              <a:path extrusionOk="0" h="792379" w="2422560">
                <a:moveTo>
                  <a:pt x="2422560" y="0"/>
                </a:moveTo>
                <a:lnTo>
                  <a:pt x="0" y="0"/>
                </a:lnTo>
                <a:lnTo>
                  <a:pt x="0" y="792379"/>
                </a:lnTo>
                <a:lnTo>
                  <a:pt x="2422560" y="792379"/>
                </a:lnTo>
                <a:lnTo>
                  <a:pt x="2422560" y="0"/>
                </a:lnTo>
                <a:close/>
              </a:path>
            </a:pathLst>
          </a:custGeom>
          <a:blipFill rotWithShape="1">
            <a:blip r:embed="rId4">
              <a:alphaModFix/>
            </a:blip>
            <a:stretch>
              <a:fillRect b="0" l="0" r="0" t="0"/>
            </a:stretch>
          </a:blipFill>
          <a:ln>
            <a:noFill/>
          </a:ln>
        </p:spPr>
      </p:sp>
      <p:grpSp>
        <p:nvGrpSpPr>
          <p:cNvPr id="92" name="Google Shape;92;p1"/>
          <p:cNvGrpSpPr/>
          <p:nvPr/>
        </p:nvGrpSpPr>
        <p:grpSpPr>
          <a:xfrm>
            <a:off x="1095432" y="-90591"/>
            <a:ext cx="3086100" cy="3086100"/>
            <a:chOff x="0" y="0"/>
            <a:chExt cx="812800" cy="812800"/>
          </a:xfrm>
        </p:grpSpPr>
        <p:sp>
          <p:nvSpPr>
            <p:cNvPr id="93" name="Google Shape;93;p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sp>
        <p:sp>
          <p:nvSpPr>
            <p:cNvPr id="94" name="Google Shape;94;p1"/>
            <p:cNvSpPr txBox="1"/>
            <p:nvPr/>
          </p:nvSpPr>
          <p:spPr>
            <a:xfrm>
              <a:off x="139700" y="101600"/>
              <a:ext cx="533400" cy="571500"/>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 name="Google Shape;95;p1"/>
          <p:cNvGrpSpPr/>
          <p:nvPr/>
        </p:nvGrpSpPr>
        <p:grpSpPr>
          <a:xfrm>
            <a:off x="14577803" y="0"/>
            <a:ext cx="2976447" cy="2905427"/>
            <a:chOff x="0" y="0"/>
            <a:chExt cx="783920" cy="765215"/>
          </a:xfrm>
        </p:grpSpPr>
        <p:sp>
          <p:nvSpPr>
            <p:cNvPr id="96" name="Google Shape;96;p1"/>
            <p:cNvSpPr/>
            <p:nvPr/>
          </p:nvSpPr>
          <p:spPr>
            <a:xfrm>
              <a:off x="0" y="0"/>
              <a:ext cx="783920" cy="765215"/>
            </a:xfrm>
            <a:custGeom>
              <a:rect b="b" l="l" r="r" t="t"/>
              <a:pathLst>
                <a:path extrusionOk="0" h="765215" w="783920">
                  <a:moveTo>
                    <a:pt x="391960" y="0"/>
                  </a:moveTo>
                  <a:lnTo>
                    <a:pt x="783920" y="382608"/>
                  </a:lnTo>
                  <a:lnTo>
                    <a:pt x="391960" y="765215"/>
                  </a:lnTo>
                  <a:lnTo>
                    <a:pt x="0" y="382608"/>
                  </a:lnTo>
                  <a:lnTo>
                    <a:pt x="391960" y="0"/>
                  </a:lnTo>
                  <a:close/>
                </a:path>
              </a:pathLst>
            </a:custGeom>
            <a:solidFill>
              <a:srgbClr val="FFFFFF"/>
            </a:solidFill>
            <a:ln>
              <a:noFill/>
            </a:ln>
          </p:spPr>
        </p:sp>
        <p:sp>
          <p:nvSpPr>
            <p:cNvPr id="97" name="Google Shape;97;p1"/>
            <p:cNvSpPr txBox="1"/>
            <p:nvPr/>
          </p:nvSpPr>
          <p:spPr>
            <a:xfrm>
              <a:off x="134736" y="93421"/>
              <a:ext cx="514448" cy="54027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8" name="Google Shape;98;p1"/>
          <p:cNvSpPr/>
          <p:nvPr/>
        </p:nvSpPr>
        <p:spPr>
          <a:xfrm>
            <a:off x="5985818" y="8973597"/>
            <a:ext cx="3028399" cy="565638"/>
          </a:xfrm>
          <a:custGeom>
            <a:rect b="b" l="l" r="r" t="t"/>
            <a:pathLst>
              <a:path extrusionOk="0" h="565638" w="3028399">
                <a:moveTo>
                  <a:pt x="0" y="0"/>
                </a:moveTo>
                <a:lnTo>
                  <a:pt x="3028399" y="0"/>
                </a:lnTo>
                <a:lnTo>
                  <a:pt x="3028399" y="565637"/>
                </a:lnTo>
                <a:lnTo>
                  <a:pt x="0" y="565637"/>
                </a:lnTo>
                <a:lnTo>
                  <a:pt x="0" y="0"/>
                </a:lnTo>
                <a:close/>
              </a:path>
            </a:pathLst>
          </a:custGeom>
          <a:blipFill rotWithShape="1">
            <a:blip r:embed="rId5">
              <a:alphaModFix/>
            </a:blip>
            <a:stretch>
              <a:fillRect b="-11375" l="-3175" r="0" t="-11376"/>
            </a:stretch>
          </a:blipFill>
          <a:ln>
            <a:noFill/>
          </a:ln>
        </p:spPr>
      </p:sp>
      <p:grpSp>
        <p:nvGrpSpPr>
          <p:cNvPr id="99" name="Google Shape;99;p1"/>
          <p:cNvGrpSpPr/>
          <p:nvPr/>
        </p:nvGrpSpPr>
        <p:grpSpPr>
          <a:xfrm>
            <a:off x="72455" y="8872588"/>
            <a:ext cx="18143091" cy="1242141"/>
            <a:chOff x="0" y="-38100"/>
            <a:chExt cx="5219164" cy="357323"/>
          </a:xfrm>
        </p:grpSpPr>
        <p:sp>
          <p:nvSpPr>
            <p:cNvPr id="100" name="Google Shape;100;p1"/>
            <p:cNvSpPr/>
            <p:nvPr/>
          </p:nvSpPr>
          <p:spPr>
            <a:xfrm>
              <a:off x="0" y="0"/>
              <a:ext cx="5219164" cy="319223"/>
            </a:xfrm>
            <a:custGeom>
              <a:rect b="b" l="l" r="r" t="t"/>
              <a:pathLst>
                <a:path extrusionOk="0" h="319223" w="5219164">
                  <a:moveTo>
                    <a:pt x="18775" y="0"/>
                  </a:moveTo>
                  <a:lnTo>
                    <a:pt x="5200388" y="0"/>
                  </a:lnTo>
                  <a:cubicBezTo>
                    <a:pt x="5210758" y="0"/>
                    <a:pt x="5219164" y="8406"/>
                    <a:pt x="5219164" y="18775"/>
                  </a:cubicBezTo>
                  <a:lnTo>
                    <a:pt x="5219164" y="300447"/>
                  </a:lnTo>
                  <a:cubicBezTo>
                    <a:pt x="5219164" y="305427"/>
                    <a:pt x="5217185" y="310202"/>
                    <a:pt x="5213664" y="313723"/>
                  </a:cubicBezTo>
                  <a:cubicBezTo>
                    <a:pt x="5210143" y="317245"/>
                    <a:pt x="5205368" y="319223"/>
                    <a:pt x="5200388" y="319223"/>
                  </a:cubicBezTo>
                  <a:lnTo>
                    <a:pt x="18775" y="319223"/>
                  </a:lnTo>
                  <a:cubicBezTo>
                    <a:pt x="8406" y="319223"/>
                    <a:pt x="0" y="310817"/>
                    <a:pt x="0" y="300447"/>
                  </a:cubicBezTo>
                  <a:lnTo>
                    <a:pt x="0" y="18775"/>
                  </a:lnTo>
                  <a:cubicBezTo>
                    <a:pt x="0" y="8406"/>
                    <a:pt x="8406" y="0"/>
                    <a:pt x="18775" y="0"/>
                  </a:cubicBezTo>
                  <a:close/>
                </a:path>
              </a:pathLst>
            </a:custGeom>
            <a:solidFill>
              <a:srgbClr val="FDFDFD"/>
            </a:solidFill>
            <a:ln cap="rnd" cmpd="sng" w="76200">
              <a:solidFill>
                <a:srgbClr val="9015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txBox="1"/>
            <p:nvPr/>
          </p:nvSpPr>
          <p:spPr>
            <a:xfrm>
              <a:off x="0" y="-38100"/>
              <a:ext cx="5219164" cy="357323"/>
            </a:xfrm>
            <a:prstGeom prst="rect">
              <a:avLst/>
            </a:prstGeom>
            <a:noFill/>
            <a:ln>
              <a:noFill/>
            </a:ln>
          </p:spPr>
          <p:txBody>
            <a:bodyPr anchorCtr="0" anchor="ctr" bIns="46500" lIns="46500" spcFirstLastPara="1" rIns="46500" wrap="square" tIns="465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2" name="Google Shape;102;p1"/>
          <p:cNvSpPr/>
          <p:nvPr/>
        </p:nvSpPr>
        <p:spPr>
          <a:xfrm>
            <a:off x="787367" y="9192538"/>
            <a:ext cx="4189899" cy="750115"/>
          </a:xfrm>
          <a:custGeom>
            <a:rect b="b" l="l" r="r" t="t"/>
            <a:pathLst>
              <a:path extrusionOk="0" h="750115" w="4189899">
                <a:moveTo>
                  <a:pt x="0" y="0"/>
                </a:moveTo>
                <a:lnTo>
                  <a:pt x="4189899" y="0"/>
                </a:lnTo>
                <a:lnTo>
                  <a:pt x="4189899" y="750114"/>
                </a:lnTo>
                <a:lnTo>
                  <a:pt x="0" y="750114"/>
                </a:lnTo>
                <a:lnTo>
                  <a:pt x="0" y="0"/>
                </a:lnTo>
                <a:close/>
              </a:path>
            </a:pathLst>
          </a:custGeom>
          <a:blipFill rotWithShape="1">
            <a:blip r:embed="rId5">
              <a:alphaModFix/>
            </a:blip>
            <a:stretch>
              <a:fillRect b="-14032" l="-3175" r="0" t="-14033"/>
            </a:stretch>
          </a:blipFill>
          <a:ln>
            <a:noFill/>
          </a:ln>
        </p:spPr>
      </p:sp>
      <p:sp>
        <p:nvSpPr>
          <p:cNvPr id="103" name="Google Shape;103;p1"/>
          <p:cNvSpPr/>
          <p:nvPr/>
        </p:nvSpPr>
        <p:spPr>
          <a:xfrm>
            <a:off x="15303549" y="9128615"/>
            <a:ext cx="2427573" cy="900076"/>
          </a:xfrm>
          <a:custGeom>
            <a:rect b="b" l="l" r="r" t="t"/>
            <a:pathLst>
              <a:path extrusionOk="0" h="900076" w="2427573">
                <a:moveTo>
                  <a:pt x="0" y="0"/>
                </a:moveTo>
                <a:lnTo>
                  <a:pt x="2427573" y="0"/>
                </a:lnTo>
                <a:lnTo>
                  <a:pt x="2427573" y="900076"/>
                </a:lnTo>
                <a:lnTo>
                  <a:pt x="0" y="900076"/>
                </a:lnTo>
                <a:lnTo>
                  <a:pt x="0" y="0"/>
                </a:lnTo>
                <a:close/>
              </a:path>
            </a:pathLst>
          </a:custGeom>
          <a:blipFill rotWithShape="1">
            <a:blip r:embed="rId6">
              <a:alphaModFix/>
            </a:blip>
            <a:stretch>
              <a:fillRect b="-3291" l="-543" r="-873" t="0"/>
            </a:stretch>
          </a:blipFill>
          <a:ln>
            <a:noFill/>
          </a:ln>
        </p:spPr>
      </p:sp>
      <p:sp>
        <p:nvSpPr>
          <p:cNvPr id="104" name="Google Shape;104;p1"/>
          <p:cNvSpPr txBox="1"/>
          <p:nvPr/>
        </p:nvSpPr>
        <p:spPr>
          <a:xfrm>
            <a:off x="5072797" y="699216"/>
            <a:ext cx="8888700" cy="13971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0" i="0" lang="en-US" sz="9077" u="none" cap="none" strike="noStrike">
                <a:solidFill>
                  <a:srgbClr val="F6F6F6"/>
                </a:solidFill>
                <a:latin typeface="Arial"/>
                <a:ea typeface="Arial"/>
                <a:cs typeface="Arial"/>
                <a:sym typeface="Arial"/>
              </a:rPr>
              <a:t>HOPE TO SKILL</a:t>
            </a:r>
            <a:endParaRPr/>
          </a:p>
        </p:txBody>
      </p:sp>
      <p:sp>
        <p:nvSpPr>
          <p:cNvPr id="105" name="Google Shape;105;p1"/>
          <p:cNvSpPr txBox="1"/>
          <p:nvPr/>
        </p:nvSpPr>
        <p:spPr>
          <a:xfrm>
            <a:off x="7822521" y="4313092"/>
            <a:ext cx="8243506" cy="1256074"/>
          </a:xfrm>
          <a:prstGeom prst="rect">
            <a:avLst/>
          </a:prstGeom>
          <a:noFill/>
          <a:ln>
            <a:noFill/>
          </a:ln>
        </p:spPr>
        <p:txBody>
          <a:bodyPr anchorCtr="0" anchor="t" bIns="0" lIns="0" spcFirstLastPara="1" rIns="0" wrap="square" tIns="0">
            <a:spAutoFit/>
          </a:bodyPr>
          <a:lstStyle/>
          <a:p>
            <a:pPr indent="0" lvl="0" marL="0" marR="0" rtl="0" algn="ctr">
              <a:lnSpc>
                <a:spcPct val="97000"/>
              </a:lnSpc>
              <a:spcBef>
                <a:spcPts val="0"/>
              </a:spcBef>
              <a:spcAft>
                <a:spcPts val="0"/>
              </a:spcAft>
              <a:buNone/>
            </a:pPr>
            <a:r>
              <a:rPr b="0" i="0" lang="en-US" sz="8436" u="none" cap="none" strike="noStrike">
                <a:solidFill>
                  <a:srgbClr val="5E118D"/>
                </a:solidFill>
                <a:latin typeface="Arial"/>
                <a:ea typeface="Arial"/>
                <a:cs typeface="Arial"/>
                <a:sym typeface="Arial"/>
              </a:rPr>
              <a:t>Variational</a:t>
            </a:r>
            <a:endParaRPr/>
          </a:p>
        </p:txBody>
      </p:sp>
      <p:sp>
        <p:nvSpPr>
          <p:cNvPr id="106" name="Google Shape;106;p1"/>
          <p:cNvSpPr txBox="1"/>
          <p:nvPr/>
        </p:nvSpPr>
        <p:spPr>
          <a:xfrm>
            <a:off x="9832980" y="5241179"/>
            <a:ext cx="7105871" cy="993748"/>
          </a:xfrm>
          <a:prstGeom prst="rect">
            <a:avLst/>
          </a:prstGeom>
          <a:noFill/>
          <a:ln>
            <a:noFill/>
          </a:ln>
        </p:spPr>
        <p:txBody>
          <a:bodyPr anchorCtr="0" anchor="t" bIns="0" lIns="0" spcFirstLastPara="1" rIns="0" wrap="square" tIns="0">
            <a:spAutoFit/>
          </a:bodyPr>
          <a:lstStyle/>
          <a:p>
            <a:pPr indent="0" lvl="0" marL="0" marR="0" rtl="0" algn="ctr">
              <a:lnSpc>
                <a:spcPct val="129008"/>
              </a:lnSpc>
              <a:spcBef>
                <a:spcPts val="0"/>
              </a:spcBef>
              <a:spcAft>
                <a:spcPts val="0"/>
              </a:spcAft>
              <a:buNone/>
            </a:pPr>
            <a:r>
              <a:rPr b="0" i="0" lang="en-US" sz="5557" u="none" cap="none" strike="noStrike">
                <a:solidFill>
                  <a:srgbClr val="0E0C0C"/>
                </a:solidFill>
                <a:latin typeface="Arial"/>
                <a:ea typeface="Arial"/>
                <a:cs typeface="Arial"/>
                <a:sym typeface="Arial"/>
              </a:rPr>
              <a:t>Autoencoder(VAE)</a:t>
            </a:r>
            <a:endParaRPr/>
          </a:p>
        </p:txBody>
      </p:sp>
      <p:sp>
        <p:nvSpPr>
          <p:cNvPr id="107" name="Google Shape;107;p1"/>
          <p:cNvSpPr txBox="1"/>
          <p:nvPr/>
        </p:nvSpPr>
        <p:spPr>
          <a:xfrm>
            <a:off x="8999104" y="6700187"/>
            <a:ext cx="7697100" cy="502800"/>
          </a:xfrm>
          <a:prstGeom prst="rect">
            <a:avLst/>
          </a:prstGeom>
          <a:noFill/>
          <a:ln>
            <a:noFill/>
          </a:ln>
        </p:spPr>
        <p:txBody>
          <a:bodyPr anchorCtr="0" anchor="t" bIns="0" lIns="0" spcFirstLastPara="1" rIns="0" wrap="square" tIns="0">
            <a:spAutoFit/>
          </a:bodyPr>
          <a:lstStyle/>
          <a:p>
            <a:pPr indent="0" lvl="0" marL="0" marR="0" rtl="0" algn="ctr">
              <a:lnSpc>
                <a:spcPct val="140049"/>
              </a:lnSpc>
              <a:spcBef>
                <a:spcPts val="0"/>
              </a:spcBef>
              <a:spcAft>
                <a:spcPts val="0"/>
              </a:spcAft>
              <a:buNone/>
            </a:pPr>
            <a:r>
              <a:rPr b="0" i="0" lang="en-US" sz="3266" u="none" cap="none" strike="noStrike">
                <a:solidFill>
                  <a:srgbClr val="FFFFFF"/>
                </a:solidFill>
                <a:latin typeface="Arial"/>
                <a:ea typeface="Arial"/>
                <a:cs typeface="Arial"/>
                <a:sym typeface="Arial"/>
              </a:rPr>
              <a:t>Artificial Intelligence Advance Course </a:t>
            </a:r>
            <a:endParaRPr/>
          </a:p>
        </p:txBody>
      </p:sp>
      <p:sp>
        <p:nvSpPr>
          <p:cNvPr id="108" name="Google Shape;108;p1"/>
          <p:cNvSpPr txBox="1"/>
          <p:nvPr/>
        </p:nvSpPr>
        <p:spPr>
          <a:xfrm>
            <a:off x="8415764" y="3420617"/>
            <a:ext cx="2202600" cy="4299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0" i="0" lang="en-US" sz="2793" u="none" cap="none" strike="noStrike">
                <a:solidFill>
                  <a:srgbClr val="FFFFFF"/>
                </a:solidFill>
                <a:latin typeface="Arial"/>
                <a:ea typeface="Arial"/>
                <a:cs typeface="Arial"/>
                <a:sym typeface="Arial"/>
              </a:rPr>
              <a:t>Lecture 31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0"/>
          <p:cNvSpPr/>
          <p:nvPr/>
        </p:nvSpPr>
        <p:spPr>
          <a:xfrm>
            <a:off x="3182158" y="5538609"/>
            <a:ext cx="12712376" cy="4748391"/>
          </a:xfrm>
          <a:custGeom>
            <a:rect b="b" l="l" r="r" t="t"/>
            <a:pathLst>
              <a:path extrusionOk="0" h="4748391" w="12712376">
                <a:moveTo>
                  <a:pt x="0" y="0"/>
                </a:moveTo>
                <a:lnTo>
                  <a:pt x="12712375" y="0"/>
                </a:lnTo>
                <a:lnTo>
                  <a:pt x="12712375" y="4748391"/>
                </a:lnTo>
                <a:lnTo>
                  <a:pt x="0" y="4748391"/>
                </a:lnTo>
                <a:lnTo>
                  <a:pt x="0" y="0"/>
                </a:lnTo>
                <a:close/>
              </a:path>
            </a:pathLst>
          </a:custGeom>
          <a:blipFill rotWithShape="1">
            <a:blip r:embed="rId3">
              <a:alphaModFix/>
            </a:blip>
            <a:stretch>
              <a:fillRect b="-7635" l="0" r="0" t="-7636"/>
            </a:stretch>
          </a:blipFill>
          <a:ln>
            <a:noFill/>
          </a:ln>
        </p:spPr>
      </p:sp>
      <p:sp>
        <p:nvSpPr>
          <p:cNvPr id="283" name="Google Shape;283;p10"/>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284" name="Google Shape;284;p10"/>
          <p:cNvSpPr txBox="1"/>
          <p:nvPr/>
        </p:nvSpPr>
        <p:spPr>
          <a:xfrm>
            <a:off x="1659421" y="2302259"/>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285" name="Google Shape;285;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0" l="-806" r="-806" t="0"/>
            </a:stretch>
          </a:blipFill>
          <a:ln>
            <a:noFill/>
          </a:ln>
        </p:spPr>
      </p:sp>
      <p:sp>
        <p:nvSpPr>
          <p:cNvPr id="286" name="Google Shape;286;p10"/>
          <p:cNvSpPr txBox="1"/>
          <p:nvPr/>
        </p:nvSpPr>
        <p:spPr>
          <a:xfrm>
            <a:off x="1609976" y="662174"/>
            <a:ext cx="14284557" cy="967312"/>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5041" u="none" cap="none" strike="noStrike">
                <a:solidFill>
                  <a:srgbClr val="FFFFFF"/>
                </a:solidFill>
                <a:latin typeface="Arial"/>
                <a:ea typeface="Arial"/>
                <a:cs typeface="Arial"/>
                <a:sym typeface="Arial"/>
              </a:rPr>
              <a:t>Generative Capabilities</a:t>
            </a:r>
            <a:endParaRPr/>
          </a:p>
        </p:txBody>
      </p:sp>
      <p:sp>
        <p:nvSpPr>
          <p:cNvPr id="287" name="Google Shape;287;p10"/>
          <p:cNvSpPr txBox="1"/>
          <p:nvPr/>
        </p:nvSpPr>
        <p:spPr>
          <a:xfrm>
            <a:off x="1731061" y="2225093"/>
            <a:ext cx="14042388" cy="1131583"/>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3074" u="none" cap="none" strike="noStrike">
                <a:solidFill>
                  <a:srgbClr val="0E0C0C"/>
                </a:solidFill>
                <a:latin typeface="Arial"/>
                <a:ea typeface="Arial"/>
                <a:cs typeface="Arial"/>
                <a:sym typeface="Arial"/>
              </a:rPr>
              <a:t>VAEs are </a:t>
            </a:r>
            <a:r>
              <a:rPr b="0" i="0" lang="en-US" sz="3074" u="none" cap="none" strike="noStrike">
                <a:solidFill>
                  <a:srgbClr val="9015DB"/>
                </a:solidFill>
                <a:latin typeface="Arial"/>
                <a:ea typeface="Arial"/>
                <a:cs typeface="Arial"/>
                <a:sym typeface="Arial"/>
              </a:rPr>
              <a:t>powerful generative models</a:t>
            </a:r>
            <a:r>
              <a:rPr b="0" i="0" lang="en-US" sz="3074" u="none" cap="none" strike="noStrike">
                <a:solidFill>
                  <a:srgbClr val="0E0C0C"/>
                </a:solidFill>
                <a:latin typeface="Arial"/>
                <a:ea typeface="Arial"/>
                <a:cs typeface="Arial"/>
                <a:sym typeface="Arial"/>
              </a:rPr>
              <a:t> that can </a:t>
            </a:r>
            <a:r>
              <a:rPr b="0" i="0" lang="en-US" sz="3074" u="none" cap="none" strike="noStrike">
                <a:solidFill>
                  <a:srgbClr val="9015DB"/>
                </a:solidFill>
                <a:latin typeface="Arial"/>
                <a:ea typeface="Arial"/>
                <a:cs typeface="Arial"/>
                <a:sym typeface="Arial"/>
              </a:rPr>
              <a:t>create new data samples</a:t>
            </a:r>
            <a:r>
              <a:rPr b="0" i="0" lang="en-US" sz="3074" u="none" cap="none" strike="noStrike">
                <a:solidFill>
                  <a:srgbClr val="0E0C0C"/>
                </a:solidFill>
                <a:latin typeface="Arial"/>
                <a:ea typeface="Arial"/>
                <a:cs typeface="Arial"/>
                <a:sym typeface="Arial"/>
              </a:rPr>
              <a:t> </a:t>
            </a:r>
            <a:r>
              <a:rPr b="0" i="0" lang="en-US" sz="3074" u="none" cap="none" strike="noStrike">
                <a:solidFill>
                  <a:srgbClr val="9015DB"/>
                </a:solidFill>
                <a:latin typeface="Arial"/>
                <a:ea typeface="Arial"/>
                <a:cs typeface="Arial"/>
                <a:sym typeface="Arial"/>
              </a:rPr>
              <a:t>similar </a:t>
            </a:r>
            <a:r>
              <a:rPr b="0" i="0" lang="en-US" sz="3074" u="none" cap="none" strike="noStrike">
                <a:solidFill>
                  <a:srgbClr val="0E0C0C"/>
                </a:solidFill>
                <a:latin typeface="Arial"/>
                <a:ea typeface="Arial"/>
                <a:cs typeface="Arial"/>
                <a:sym typeface="Arial"/>
              </a:rPr>
              <a:t>to those in the training set.</a:t>
            </a:r>
            <a:endParaRPr/>
          </a:p>
        </p:txBody>
      </p:sp>
      <p:grpSp>
        <p:nvGrpSpPr>
          <p:cNvPr id="288" name="Google Shape;288;p10"/>
          <p:cNvGrpSpPr/>
          <p:nvPr/>
        </p:nvGrpSpPr>
        <p:grpSpPr>
          <a:xfrm>
            <a:off x="1731061" y="3949608"/>
            <a:ext cx="13317390" cy="5802535"/>
            <a:chOff x="0" y="-123825"/>
            <a:chExt cx="17756520" cy="7736713"/>
          </a:xfrm>
        </p:grpSpPr>
        <p:sp>
          <p:nvSpPr>
            <p:cNvPr id="289" name="Google Shape;289;p10"/>
            <p:cNvSpPr/>
            <p:nvPr/>
          </p:nvSpPr>
          <p:spPr>
            <a:xfrm>
              <a:off x="2177209" y="2707986"/>
              <a:ext cx="15413421" cy="4904902"/>
            </a:xfrm>
            <a:custGeom>
              <a:rect b="b" l="l" r="r" t="t"/>
              <a:pathLst>
                <a:path extrusionOk="0" h="4904902" w="15413421">
                  <a:moveTo>
                    <a:pt x="0" y="0"/>
                  </a:moveTo>
                  <a:lnTo>
                    <a:pt x="15413420" y="0"/>
                  </a:lnTo>
                  <a:lnTo>
                    <a:pt x="15413420" y="4904902"/>
                  </a:lnTo>
                  <a:lnTo>
                    <a:pt x="0" y="4904902"/>
                  </a:lnTo>
                  <a:lnTo>
                    <a:pt x="0" y="0"/>
                  </a:lnTo>
                  <a:close/>
                </a:path>
              </a:pathLst>
            </a:custGeom>
            <a:blipFill rotWithShape="1">
              <a:blip r:embed="rId5">
                <a:alphaModFix/>
              </a:blip>
              <a:stretch>
                <a:fillRect b="-22030" l="0" r="0" t="-9051"/>
              </a:stretch>
            </a:blipFill>
            <a:ln>
              <a:noFill/>
            </a:ln>
          </p:spPr>
        </p:sp>
        <p:sp>
          <p:nvSpPr>
            <p:cNvPr id="290" name="Google Shape;290;p10"/>
            <p:cNvSpPr txBox="1"/>
            <p:nvPr/>
          </p:nvSpPr>
          <p:spPr>
            <a:xfrm>
              <a:off x="0" y="-123825"/>
              <a:ext cx="17756520" cy="2915303"/>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3074" u="none" cap="none" strike="noStrike">
                  <a:solidFill>
                    <a:srgbClr val="0E0C0C"/>
                  </a:solidFill>
                  <a:latin typeface="Arial"/>
                  <a:ea typeface="Arial"/>
                  <a:cs typeface="Arial"/>
                  <a:sym typeface="Arial"/>
                </a:rPr>
                <a:t>Explanation: By sampling from the latent space distribution and passing these samples through the decoder, VAEs can generate new data points that are diverse and realistic.</a:t>
              </a:r>
              <a:endParaRPr/>
            </a:p>
            <a:p>
              <a:pPr indent="0" lvl="0" marL="0" marR="0" rtl="0" algn="l">
                <a:lnSpc>
                  <a:spcPct val="140013"/>
                </a:lnSpc>
                <a:spcBef>
                  <a:spcPts val="0"/>
                </a:spcBef>
                <a:spcAft>
                  <a:spcPts val="0"/>
                </a:spcAft>
                <a:buNone/>
              </a:pPr>
              <a:r>
                <a:t/>
              </a:r>
              <a:endParaRPr b="0" i="0" sz="3074" u="none" cap="none" strike="noStrike">
                <a:solidFill>
                  <a:srgbClr val="0E0C0C"/>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1"/>
          <p:cNvSpPr/>
          <p:nvPr/>
        </p:nvSpPr>
        <p:spPr>
          <a:xfrm>
            <a:off x="3182158" y="5254271"/>
            <a:ext cx="12712376" cy="4748391"/>
          </a:xfrm>
          <a:custGeom>
            <a:rect b="b" l="l" r="r" t="t"/>
            <a:pathLst>
              <a:path extrusionOk="0" h="4748391" w="12712376">
                <a:moveTo>
                  <a:pt x="0" y="0"/>
                </a:moveTo>
                <a:lnTo>
                  <a:pt x="12712375" y="0"/>
                </a:lnTo>
                <a:lnTo>
                  <a:pt x="12712375" y="4748391"/>
                </a:lnTo>
                <a:lnTo>
                  <a:pt x="0" y="4748391"/>
                </a:lnTo>
                <a:lnTo>
                  <a:pt x="0" y="0"/>
                </a:lnTo>
                <a:close/>
              </a:path>
            </a:pathLst>
          </a:custGeom>
          <a:blipFill rotWithShape="1">
            <a:blip r:embed="rId3">
              <a:alphaModFix/>
            </a:blip>
            <a:stretch>
              <a:fillRect b="-7635" l="0" r="0" t="-7636"/>
            </a:stretch>
          </a:blipFill>
          <a:ln>
            <a:noFill/>
          </a:ln>
        </p:spPr>
      </p:sp>
      <p:sp>
        <p:nvSpPr>
          <p:cNvPr id="296" name="Google Shape;296;p11"/>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297" name="Google Shape;297;p11"/>
          <p:cNvSpPr txBox="1"/>
          <p:nvPr/>
        </p:nvSpPr>
        <p:spPr>
          <a:xfrm>
            <a:off x="1659421" y="2302259"/>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298" name="Google Shape;298;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0" l="-806" r="-806" t="0"/>
            </a:stretch>
          </a:blipFill>
          <a:ln>
            <a:noFill/>
          </a:ln>
        </p:spPr>
      </p:sp>
      <p:grpSp>
        <p:nvGrpSpPr>
          <p:cNvPr id="299" name="Google Shape;299;p11"/>
          <p:cNvGrpSpPr/>
          <p:nvPr/>
        </p:nvGrpSpPr>
        <p:grpSpPr>
          <a:xfrm>
            <a:off x="4847814" y="2270311"/>
            <a:ext cx="7129572" cy="5725692"/>
            <a:chOff x="0" y="-38100"/>
            <a:chExt cx="1121409" cy="900593"/>
          </a:xfrm>
        </p:grpSpPr>
        <p:sp>
          <p:nvSpPr>
            <p:cNvPr id="300" name="Google Shape;300;p11"/>
            <p:cNvSpPr/>
            <p:nvPr/>
          </p:nvSpPr>
          <p:spPr>
            <a:xfrm>
              <a:off x="0" y="0"/>
              <a:ext cx="1121409" cy="862493"/>
            </a:xfrm>
            <a:custGeom>
              <a:rect b="b" l="l" r="r" t="t"/>
              <a:pathLst>
                <a:path extrusionOk="0" h="862493" w="1121409">
                  <a:moveTo>
                    <a:pt x="1121409" y="0"/>
                  </a:moveTo>
                  <a:lnTo>
                    <a:pt x="1121409" y="748193"/>
                  </a:lnTo>
                  <a:lnTo>
                    <a:pt x="560704" y="862493"/>
                  </a:lnTo>
                  <a:lnTo>
                    <a:pt x="0" y="748193"/>
                  </a:lnTo>
                  <a:lnTo>
                    <a:pt x="0" y="0"/>
                  </a:lnTo>
                  <a:lnTo>
                    <a:pt x="1121409" y="0"/>
                  </a:lnTo>
                  <a:close/>
                </a:path>
              </a:pathLst>
            </a:custGeom>
            <a:solidFill>
              <a:srgbClr val="9015DB"/>
            </a:solidFill>
            <a:ln>
              <a:noFill/>
            </a:ln>
          </p:spPr>
        </p:sp>
        <p:sp>
          <p:nvSpPr>
            <p:cNvPr id="301" name="Google Shape;301;p11"/>
            <p:cNvSpPr txBox="1"/>
            <p:nvPr/>
          </p:nvSpPr>
          <p:spPr>
            <a:xfrm>
              <a:off x="0" y="-38100"/>
              <a:ext cx="1121409" cy="78629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2" name="Google Shape;302;p11"/>
          <p:cNvSpPr txBox="1"/>
          <p:nvPr/>
        </p:nvSpPr>
        <p:spPr>
          <a:xfrm>
            <a:off x="1541407" y="694456"/>
            <a:ext cx="14284557" cy="967312"/>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5041" u="none" cap="none" strike="noStrike">
                <a:solidFill>
                  <a:srgbClr val="FFFFFF"/>
                </a:solidFill>
                <a:latin typeface="Arial"/>
                <a:ea typeface="Arial"/>
                <a:cs typeface="Arial"/>
                <a:sym typeface="Arial"/>
              </a:rPr>
              <a:t>Benefits</a:t>
            </a:r>
            <a:endParaRPr/>
          </a:p>
        </p:txBody>
      </p:sp>
      <p:sp>
        <p:nvSpPr>
          <p:cNvPr id="303" name="Google Shape;303;p11"/>
          <p:cNvSpPr txBox="1"/>
          <p:nvPr/>
        </p:nvSpPr>
        <p:spPr>
          <a:xfrm>
            <a:off x="5204192" y="3223327"/>
            <a:ext cx="6416817" cy="3536328"/>
          </a:xfrm>
          <a:prstGeom prst="rect">
            <a:avLst/>
          </a:prstGeom>
          <a:noFill/>
          <a:ln>
            <a:noFill/>
          </a:ln>
        </p:spPr>
        <p:txBody>
          <a:bodyPr anchorCtr="0" anchor="t" bIns="0" lIns="0" spcFirstLastPara="1" rIns="0" wrap="square" tIns="0">
            <a:spAutoFit/>
          </a:bodyPr>
          <a:lstStyle/>
          <a:p>
            <a:pPr indent="-353478" lvl="1" marL="706958" marR="0" rtl="0" algn="l">
              <a:lnSpc>
                <a:spcPct val="140012"/>
              </a:lnSpc>
              <a:spcBef>
                <a:spcPts val="0"/>
              </a:spcBef>
              <a:spcAft>
                <a:spcPts val="0"/>
              </a:spcAft>
              <a:buClr>
                <a:srgbClr val="EFF4F7"/>
              </a:buClr>
              <a:buSzPts val="3274"/>
              <a:buFont typeface="Arial"/>
              <a:buChar char="•"/>
            </a:pPr>
            <a:r>
              <a:rPr b="0" i="0" lang="en-US" sz="3274" u="none" cap="none" strike="noStrike">
                <a:solidFill>
                  <a:srgbClr val="EFF4F7"/>
                </a:solidFill>
                <a:latin typeface="Arial"/>
                <a:ea typeface="Arial"/>
                <a:cs typeface="Arial"/>
                <a:sym typeface="Arial"/>
              </a:rPr>
              <a:t>Data Augmentation: Enhancing training datasets with synthetic data, which can improve the performance of other machine earning models.</a:t>
            </a:r>
            <a:endParaRPr/>
          </a:p>
          <a:p>
            <a:pPr indent="0" lvl="0" marL="0" marR="0" rtl="0" algn="l">
              <a:lnSpc>
                <a:spcPct val="140012"/>
              </a:lnSpc>
              <a:spcBef>
                <a:spcPts val="0"/>
              </a:spcBef>
              <a:spcAft>
                <a:spcPts val="0"/>
              </a:spcAft>
              <a:buNone/>
            </a:pPr>
            <a:r>
              <a:t/>
            </a:r>
            <a:endParaRPr b="0" i="0" sz="3274" u="none" cap="none" strike="noStrike">
              <a:solidFill>
                <a:srgbClr val="EFF4F7"/>
              </a:solidFill>
              <a:latin typeface="Arial"/>
              <a:ea typeface="Arial"/>
              <a:cs typeface="Arial"/>
              <a:sym typeface="Arial"/>
            </a:endParaRPr>
          </a:p>
        </p:txBody>
      </p:sp>
      <p:sp>
        <p:nvSpPr>
          <p:cNvPr id="304" name="Google Shape;304;p11"/>
          <p:cNvSpPr/>
          <p:nvPr/>
        </p:nvSpPr>
        <p:spPr>
          <a:xfrm>
            <a:off x="7871930" y="8636576"/>
            <a:ext cx="1272070" cy="1243448"/>
          </a:xfrm>
          <a:custGeom>
            <a:rect b="b" l="l" r="r" t="t"/>
            <a:pathLst>
              <a:path extrusionOk="0" h="1243448" w="1272070">
                <a:moveTo>
                  <a:pt x="0" y="0"/>
                </a:moveTo>
                <a:lnTo>
                  <a:pt x="1272070" y="0"/>
                </a:lnTo>
                <a:lnTo>
                  <a:pt x="1272070" y="1243448"/>
                </a:lnTo>
                <a:lnTo>
                  <a:pt x="0" y="124344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2"/>
          <p:cNvSpPr/>
          <p:nvPr/>
        </p:nvSpPr>
        <p:spPr>
          <a:xfrm>
            <a:off x="3278260" y="5064712"/>
            <a:ext cx="12712376" cy="4748391"/>
          </a:xfrm>
          <a:custGeom>
            <a:rect b="b" l="l" r="r" t="t"/>
            <a:pathLst>
              <a:path extrusionOk="0" h="4748391" w="12712376">
                <a:moveTo>
                  <a:pt x="0" y="0"/>
                </a:moveTo>
                <a:lnTo>
                  <a:pt x="12712376" y="0"/>
                </a:lnTo>
                <a:lnTo>
                  <a:pt x="12712376" y="4748391"/>
                </a:lnTo>
                <a:lnTo>
                  <a:pt x="0" y="4748391"/>
                </a:lnTo>
                <a:lnTo>
                  <a:pt x="0" y="0"/>
                </a:lnTo>
                <a:close/>
              </a:path>
            </a:pathLst>
          </a:custGeom>
          <a:blipFill rotWithShape="1">
            <a:blip r:embed="rId3">
              <a:alphaModFix/>
            </a:blip>
            <a:stretch>
              <a:fillRect b="-7635" l="0" r="0" t="-7636"/>
            </a:stretch>
          </a:blipFill>
          <a:ln>
            <a:noFill/>
          </a:ln>
        </p:spPr>
      </p:sp>
      <p:sp>
        <p:nvSpPr>
          <p:cNvPr id="310" name="Google Shape;310;p12"/>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311" name="Google Shape;311;p12"/>
          <p:cNvSpPr txBox="1"/>
          <p:nvPr/>
        </p:nvSpPr>
        <p:spPr>
          <a:xfrm>
            <a:off x="1755523" y="1828362"/>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312" name="Google Shape;312;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0" l="-806" r="-806" t="0"/>
            </a:stretch>
          </a:blipFill>
          <a:ln>
            <a:noFill/>
          </a:ln>
        </p:spPr>
      </p:sp>
      <p:grpSp>
        <p:nvGrpSpPr>
          <p:cNvPr id="313" name="Google Shape;313;p12"/>
          <p:cNvGrpSpPr/>
          <p:nvPr/>
        </p:nvGrpSpPr>
        <p:grpSpPr>
          <a:xfrm>
            <a:off x="1301123" y="2640551"/>
            <a:ext cx="7129572" cy="6415210"/>
            <a:chOff x="0" y="-38100"/>
            <a:chExt cx="1121409" cy="1009047"/>
          </a:xfrm>
        </p:grpSpPr>
        <p:sp>
          <p:nvSpPr>
            <p:cNvPr id="314" name="Google Shape;314;p12"/>
            <p:cNvSpPr/>
            <p:nvPr/>
          </p:nvSpPr>
          <p:spPr>
            <a:xfrm>
              <a:off x="0" y="0"/>
              <a:ext cx="1121409" cy="970947"/>
            </a:xfrm>
            <a:custGeom>
              <a:rect b="b" l="l" r="r" t="t"/>
              <a:pathLst>
                <a:path extrusionOk="0" h="970947" w="1121409">
                  <a:moveTo>
                    <a:pt x="1121409" y="0"/>
                  </a:moveTo>
                  <a:lnTo>
                    <a:pt x="1121409" y="856647"/>
                  </a:lnTo>
                  <a:lnTo>
                    <a:pt x="560704" y="970947"/>
                  </a:lnTo>
                  <a:lnTo>
                    <a:pt x="0" y="856647"/>
                  </a:lnTo>
                  <a:lnTo>
                    <a:pt x="0" y="0"/>
                  </a:lnTo>
                  <a:lnTo>
                    <a:pt x="1121409" y="0"/>
                  </a:lnTo>
                  <a:close/>
                </a:path>
              </a:pathLst>
            </a:custGeom>
            <a:solidFill>
              <a:srgbClr val="9015DB"/>
            </a:solidFill>
            <a:ln>
              <a:noFill/>
            </a:ln>
          </p:spPr>
        </p:sp>
        <p:sp>
          <p:nvSpPr>
            <p:cNvPr id="315" name="Google Shape;315;p12"/>
            <p:cNvSpPr txBox="1"/>
            <p:nvPr/>
          </p:nvSpPr>
          <p:spPr>
            <a:xfrm>
              <a:off x="0" y="-38100"/>
              <a:ext cx="1121409" cy="894747"/>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6" name="Google Shape;316;p12"/>
          <p:cNvGrpSpPr/>
          <p:nvPr/>
        </p:nvGrpSpPr>
        <p:grpSpPr>
          <a:xfrm>
            <a:off x="9857305" y="2640551"/>
            <a:ext cx="7129572" cy="6415210"/>
            <a:chOff x="0" y="-38100"/>
            <a:chExt cx="1121409" cy="1009047"/>
          </a:xfrm>
        </p:grpSpPr>
        <p:sp>
          <p:nvSpPr>
            <p:cNvPr id="317" name="Google Shape;317;p12"/>
            <p:cNvSpPr/>
            <p:nvPr/>
          </p:nvSpPr>
          <p:spPr>
            <a:xfrm>
              <a:off x="0" y="0"/>
              <a:ext cx="1121409" cy="970947"/>
            </a:xfrm>
            <a:custGeom>
              <a:rect b="b" l="l" r="r" t="t"/>
              <a:pathLst>
                <a:path extrusionOk="0" h="970947" w="1121409">
                  <a:moveTo>
                    <a:pt x="1121409" y="0"/>
                  </a:moveTo>
                  <a:lnTo>
                    <a:pt x="1121409" y="856647"/>
                  </a:lnTo>
                  <a:lnTo>
                    <a:pt x="560704" y="970947"/>
                  </a:lnTo>
                  <a:lnTo>
                    <a:pt x="0" y="856647"/>
                  </a:lnTo>
                  <a:lnTo>
                    <a:pt x="0" y="0"/>
                  </a:lnTo>
                  <a:lnTo>
                    <a:pt x="1121409" y="0"/>
                  </a:lnTo>
                  <a:close/>
                </a:path>
              </a:pathLst>
            </a:custGeom>
            <a:solidFill>
              <a:srgbClr val="9015DB"/>
            </a:solidFill>
            <a:ln>
              <a:noFill/>
            </a:ln>
          </p:spPr>
        </p:sp>
        <p:sp>
          <p:nvSpPr>
            <p:cNvPr id="318" name="Google Shape;318;p12"/>
            <p:cNvSpPr txBox="1"/>
            <p:nvPr/>
          </p:nvSpPr>
          <p:spPr>
            <a:xfrm>
              <a:off x="0" y="-38100"/>
              <a:ext cx="1121409" cy="894747"/>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9" name="Google Shape;319;p12"/>
          <p:cNvGrpSpPr/>
          <p:nvPr/>
        </p:nvGrpSpPr>
        <p:grpSpPr>
          <a:xfrm>
            <a:off x="711531" y="3261477"/>
            <a:ext cx="8308756" cy="4516848"/>
            <a:chOff x="0" y="-38100"/>
            <a:chExt cx="2188314" cy="1189623"/>
          </a:xfrm>
        </p:grpSpPr>
        <p:sp>
          <p:nvSpPr>
            <p:cNvPr id="320" name="Google Shape;320;p12"/>
            <p:cNvSpPr/>
            <p:nvPr/>
          </p:nvSpPr>
          <p:spPr>
            <a:xfrm>
              <a:off x="0" y="0"/>
              <a:ext cx="2188314" cy="1151523"/>
            </a:xfrm>
            <a:custGeom>
              <a:rect b="b" l="l" r="r" t="t"/>
              <a:pathLst>
                <a:path extrusionOk="0" h="1151523" w="2188314">
                  <a:moveTo>
                    <a:pt x="47521" y="0"/>
                  </a:moveTo>
                  <a:lnTo>
                    <a:pt x="2140794" y="0"/>
                  </a:lnTo>
                  <a:cubicBezTo>
                    <a:pt x="2167038" y="0"/>
                    <a:pt x="2188314" y="21276"/>
                    <a:pt x="2188314" y="47521"/>
                  </a:cubicBezTo>
                  <a:lnTo>
                    <a:pt x="2188314" y="1104002"/>
                  </a:lnTo>
                  <a:cubicBezTo>
                    <a:pt x="2188314" y="1130247"/>
                    <a:pt x="2167038" y="1151523"/>
                    <a:pt x="2140794" y="1151523"/>
                  </a:cubicBezTo>
                  <a:lnTo>
                    <a:pt x="47521" y="1151523"/>
                  </a:lnTo>
                  <a:cubicBezTo>
                    <a:pt x="34917" y="1151523"/>
                    <a:pt x="22830" y="1146516"/>
                    <a:pt x="13918" y="1137604"/>
                  </a:cubicBezTo>
                  <a:cubicBezTo>
                    <a:pt x="5007" y="1128692"/>
                    <a:pt x="0" y="1116605"/>
                    <a:pt x="0" y="1104002"/>
                  </a:cubicBezTo>
                  <a:lnTo>
                    <a:pt x="0" y="47521"/>
                  </a:lnTo>
                  <a:cubicBezTo>
                    <a:pt x="0" y="21276"/>
                    <a:pt x="21276" y="0"/>
                    <a:pt x="47521" y="0"/>
                  </a:cubicBezTo>
                  <a:close/>
                </a:path>
              </a:pathLst>
            </a:custGeom>
            <a:solidFill>
              <a:srgbClr val="EFF4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txBox="1"/>
            <p:nvPr/>
          </p:nvSpPr>
          <p:spPr>
            <a:xfrm>
              <a:off x="0" y="-38100"/>
              <a:ext cx="2188314" cy="118962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2" name="Google Shape;322;p12"/>
          <p:cNvGrpSpPr/>
          <p:nvPr/>
        </p:nvGrpSpPr>
        <p:grpSpPr>
          <a:xfrm>
            <a:off x="9267713" y="3261477"/>
            <a:ext cx="8308756" cy="4516848"/>
            <a:chOff x="0" y="-38100"/>
            <a:chExt cx="2188314" cy="1189623"/>
          </a:xfrm>
        </p:grpSpPr>
        <p:sp>
          <p:nvSpPr>
            <p:cNvPr id="323" name="Google Shape;323;p12"/>
            <p:cNvSpPr/>
            <p:nvPr/>
          </p:nvSpPr>
          <p:spPr>
            <a:xfrm>
              <a:off x="0" y="0"/>
              <a:ext cx="2188314" cy="1151523"/>
            </a:xfrm>
            <a:custGeom>
              <a:rect b="b" l="l" r="r" t="t"/>
              <a:pathLst>
                <a:path extrusionOk="0" h="1151523" w="2188314">
                  <a:moveTo>
                    <a:pt x="47521" y="0"/>
                  </a:moveTo>
                  <a:lnTo>
                    <a:pt x="2140794" y="0"/>
                  </a:lnTo>
                  <a:cubicBezTo>
                    <a:pt x="2167038" y="0"/>
                    <a:pt x="2188314" y="21276"/>
                    <a:pt x="2188314" y="47521"/>
                  </a:cubicBezTo>
                  <a:lnTo>
                    <a:pt x="2188314" y="1104002"/>
                  </a:lnTo>
                  <a:cubicBezTo>
                    <a:pt x="2188314" y="1130247"/>
                    <a:pt x="2167038" y="1151523"/>
                    <a:pt x="2140794" y="1151523"/>
                  </a:cubicBezTo>
                  <a:lnTo>
                    <a:pt x="47521" y="1151523"/>
                  </a:lnTo>
                  <a:cubicBezTo>
                    <a:pt x="34917" y="1151523"/>
                    <a:pt x="22830" y="1146516"/>
                    <a:pt x="13918" y="1137604"/>
                  </a:cubicBezTo>
                  <a:cubicBezTo>
                    <a:pt x="5007" y="1128692"/>
                    <a:pt x="0" y="1116605"/>
                    <a:pt x="0" y="1104002"/>
                  </a:cubicBezTo>
                  <a:lnTo>
                    <a:pt x="0" y="47521"/>
                  </a:lnTo>
                  <a:cubicBezTo>
                    <a:pt x="0" y="21276"/>
                    <a:pt x="21276" y="0"/>
                    <a:pt x="47521" y="0"/>
                  </a:cubicBezTo>
                  <a:close/>
                </a:path>
              </a:pathLst>
            </a:custGeom>
            <a:solidFill>
              <a:srgbClr val="EFF4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
            <p:cNvSpPr txBox="1"/>
            <p:nvPr/>
          </p:nvSpPr>
          <p:spPr>
            <a:xfrm>
              <a:off x="0" y="-38100"/>
              <a:ext cx="2188314" cy="118962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5" name="Google Shape;325;p12"/>
          <p:cNvSpPr/>
          <p:nvPr/>
        </p:nvSpPr>
        <p:spPr>
          <a:xfrm>
            <a:off x="4425984" y="7778325"/>
            <a:ext cx="879851" cy="1050046"/>
          </a:xfrm>
          <a:custGeom>
            <a:rect b="b" l="l" r="r" t="t"/>
            <a:pathLst>
              <a:path extrusionOk="0" h="1050046" w="879851">
                <a:moveTo>
                  <a:pt x="0" y="0"/>
                </a:moveTo>
                <a:lnTo>
                  <a:pt x="879850" y="0"/>
                </a:lnTo>
                <a:lnTo>
                  <a:pt x="879850" y="1050046"/>
                </a:lnTo>
                <a:lnTo>
                  <a:pt x="0" y="1050046"/>
                </a:lnTo>
                <a:lnTo>
                  <a:pt x="0" y="0"/>
                </a:lnTo>
                <a:close/>
              </a:path>
            </a:pathLst>
          </a:custGeom>
          <a:blipFill rotWithShape="1">
            <a:blip r:embed="rId5">
              <a:alphaModFix/>
            </a:blip>
            <a:stretch>
              <a:fillRect b="0" l="0" r="0" t="0"/>
            </a:stretch>
          </a:blipFill>
          <a:ln>
            <a:noFill/>
          </a:ln>
        </p:spPr>
      </p:sp>
      <p:sp>
        <p:nvSpPr>
          <p:cNvPr id="326" name="Google Shape;326;p12"/>
          <p:cNvSpPr txBox="1"/>
          <p:nvPr/>
        </p:nvSpPr>
        <p:spPr>
          <a:xfrm>
            <a:off x="1585605" y="3660972"/>
            <a:ext cx="6560608" cy="4117353"/>
          </a:xfrm>
          <a:prstGeom prst="rect">
            <a:avLst/>
          </a:prstGeom>
          <a:noFill/>
          <a:ln>
            <a:noFill/>
          </a:ln>
        </p:spPr>
        <p:txBody>
          <a:bodyPr anchorCtr="0" anchor="t" bIns="0" lIns="0" spcFirstLastPara="1" rIns="0" wrap="square" tIns="0">
            <a:spAutoFit/>
          </a:bodyPr>
          <a:lstStyle/>
          <a:p>
            <a:pPr indent="-353478" lvl="1" marL="706958" marR="0" rtl="0" algn="l">
              <a:lnSpc>
                <a:spcPct val="140012"/>
              </a:lnSpc>
              <a:spcBef>
                <a:spcPts val="0"/>
              </a:spcBef>
              <a:spcAft>
                <a:spcPts val="0"/>
              </a:spcAft>
              <a:buClr>
                <a:srgbClr val="0E0C0C"/>
              </a:buClr>
              <a:buSzPts val="3274"/>
              <a:buFont typeface="Arial"/>
              <a:buChar char="•"/>
            </a:pPr>
            <a:r>
              <a:rPr b="0" i="0" lang="en-US" sz="3274" u="none" cap="none" strike="noStrike">
                <a:solidFill>
                  <a:srgbClr val="0E0C0C"/>
                </a:solidFill>
                <a:latin typeface="Arial"/>
                <a:ea typeface="Arial"/>
                <a:cs typeface="Arial"/>
                <a:sym typeface="Arial"/>
              </a:rPr>
              <a:t>Improved Generalization: Models trained with VAEs tend to perform better on unseen data, as the capture more general patterns and are less likely to overfit the training data.</a:t>
            </a:r>
            <a:endParaRPr/>
          </a:p>
          <a:p>
            <a:pPr indent="0" lvl="0" marL="0" marR="0" rtl="0" algn="l">
              <a:lnSpc>
                <a:spcPct val="140012"/>
              </a:lnSpc>
              <a:spcBef>
                <a:spcPts val="0"/>
              </a:spcBef>
              <a:spcAft>
                <a:spcPts val="0"/>
              </a:spcAft>
              <a:buNone/>
            </a:pPr>
            <a:r>
              <a:t/>
            </a:r>
            <a:endParaRPr b="0" i="0" sz="3274" u="none" cap="none" strike="noStrike">
              <a:solidFill>
                <a:srgbClr val="0E0C0C"/>
              </a:solidFill>
              <a:latin typeface="Arial"/>
              <a:ea typeface="Arial"/>
              <a:cs typeface="Arial"/>
              <a:sym typeface="Arial"/>
            </a:endParaRPr>
          </a:p>
        </p:txBody>
      </p:sp>
      <p:sp>
        <p:nvSpPr>
          <p:cNvPr id="327" name="Google Shape;327;p12"/>
          <p:cNvSpPr txBox="1"/>
          <p:nvPr/>
        </p:nvSpPr>
        <p:spPr>
          <a:xfrm>
            <a:off x="1609976" y="694456"/>
            <a:ext cx="14284557" cy="967312"/>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5041" u="none" cap="none" strike="noStrike">
                <a:solidFill>
                  <a:srgbClr val="FFFFFF"/>
                </a:solidFill>
                <a:latin typeface="Arial"/>
                <a:ea typeface="Arial"/>
                <a:cs typeface="Arial"/>
                <a:sym typeface="Arial"/>
              </a:rPr>
              <a:t>Benefits</a:t>
            </a:r>
            <a:endParaRPr/>
          </a:p>
        </p:txBody>
      </p:sp>
      <p:sp>
        <p:nvSpPr>
          <p:cNvPr id="328" name="Google Shape;328;p12"/>
          <p:cNvSpPr txBox="1"/>
          <p:nvPr/>
        </p:nvSpPr>
        <p:spPr>
          <a:xfrm>
            <a:off x="9857305" y="3660972"/>
            <a:ext cx="7129572" cy="4117353"/>
          </a:xfrm>
          <a:prstGeom prst="rect">
            <a:avLst/>
          </a:prstGeom>
          <a:noFill/>
          <a:ln>
            <a:noFill/>
          </a:ln>
        </p:spPr>
        <p:txBody>
          <a:bodyPr anchorCtr="0" anchor="t" bIns="0" lIns="0" spcFirstLastPara="1" rIns="0" wrap="square" tIns="0">
            <a:spAutoFit/>
          </a:bodyPr>
          <a:lstStyle/>
          <a:p>
            <a:pPr indent="-353478" lvl="1" marL="706958" marR="0" rtl="0" algn="l">
              <a:lnSpc>
                <a:spcPct val="140012"/>
              </a:lnSpc>
              <a:spcBef>
                <a:spcPts val="0"/>
              </a:spcBef>
              <a:spcAft>
                <a:spcPts val="0"/>
              </a:spcAft>
              <a:buClr>
                <a:srgbClr val="0E0C0C"/>
              </a:buClr>
              <a:buSzPts val="3274"/>
              <a:buFont typeface="Arial"/>
              <a:buChar char="•"/>
            </a:pPr>
            <a:r>
              <a:rPr b="0" i="0" lang="en-US" sz="3274" u="none" cap="none" strike="noStrike">
                <a:solidFill>
                  <a:srgbClr val="0E0C0C"/>
                </a:solidFill>
                <a:latin typeface="Arial"/>
                <a:ea typeface="Arial"/>
                <a:cs typeface="Arial"/>
                <a:sym typeface="Arial"/>
              </a:rPr>
              <a:t>Robust Representations: The regularization helps in learning robust latent representations that are useful for downstream tasks such as classification and clustering.</a:t>
            </a:r>
            <a:endParaRPr/>
          </a:p>
          <a:p>
            <a:pPr indent="0" lvl="0" marL="0" marR="0" rtl="0" algn="l">
              <a:lnSpc>
                <a:spcPct val="140012"/>
              </a:lnSpc>
              <a:spcBef>
                <a:spcPts val="0"/>
              </a:spcBef>
              <a:spcAft>
                <a:spcPts val="0"/>
              </a:spcAft>
              <a:buNone/>
            </a:pPr>
            <a:r>
              <a:t/>
            </a:r>
            <a:endParaRPr b="0" i="0" sz="3274" u="none" cap="none" strike="noStrike">
              <a:solidFill>
                <a:srgbClr val="0E0C0C"/>
              </a:solidFill>
              <a:latin typeface="Arial"/>
              <a:ea typeface="Arial"/>
              <a:cs typeface="Arial"/>
              <a:sym typeface="Arial"/>
            </a:endParaRPr>
          </a:p>
        </p:txBody>
      </p:sp>
      <p:sp>
        <p:nvSpPr>
          <p:cNvPr id="329" name="Google Shape;329;p12"/>
          <p:cNvSpPr/>
          <p:nvPr/>
        </p:nvSpPr>
        <p:spPr>
          <a:xfrm>
            <a:off x="12982166" y="7778325"/>
            <a:ext cx="879851" cy="1050046"/>
          </a:xfrm>
          <a:custGeom>
            <a:rect b="b" l="l" r="r" t="t"/>
            <a:pathLst>
              <a:path extrusionOk="0" h="1050046" w="879851">
                <a:moveTo>
                  <a:pt x="0" y="0"/>
                </a:moveTo>
                <a:lnTo>
                  <a:pt x="879850" y="0"/>
                </a:lnTo>
                <a:lnTo>
                  <a:pt x="879850" y="1050046"/>
                </a:lnTo>
                <a:lnTo>
                  <a:pt x="0" y="10500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3"/>
          <p:cNvSpPr/>
          <p:nvPr/>
        </p:nvSpPr>
        <p:spPr>
          <a:xfrm>
            <a:off x="3182158" y="5538609"/>
            <a:ext cx="12712376" cy="4748391"/>
          </a:xfrm>
          <a:custGeom>
            <a:rect b="b" l="l" r="r" t="t"/>
            <a:pathLst>
              <a:path extrusionOk="0" h="4748391" w="12712376">
                <a:moveTo>
                  <a:pt x="0" y="0"/>
                </a:moveTo>
                <a:lnTo>
                  <a:pt x="12712375" y="0"/>
                </a:lnTo>
                <a:lnTo>
                  <a:pt x="12712375" y="4748391"/>
                </a:lnTo>
                <a:lnTo>
                  <a:pt x="0" y="4748391"/>
                </a:lnTo>
                <a:lnTo>
                  <a:pt x="0" y="0"/>
                </a:lnTo>
                <a:close/>
              </a:path>
            </a:pathLst>
          </a:custGeom>
          <a:blipFill rotWithShape="1">
            <a:blip r:embed="rId3">
              <a:alphaModFix/>
            </a:blip>
            <a:stretch>
              <a:fillRect b="-7635" l="0" r="0" t="-7636"/>
            </a:stretch>
          </a:blipFill>
          <a:ln>
            <a:noFill/>
          </a:ln>
        </p:spPr>
      </p:sp>
      <p:sp>
        <p:nvSpPr>
          <p:cNvPr id="335" name="Google Shape;335;p13"/>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336" name="Google Shape;336;p13"/>
          <p:cNvSpPr txBox="1"/>
          <p:nvPr/>
        </p:nvSpPr>
        <p:spPr>
          <a:xfrm>
            <a:off x="1659421" y="2302259"/>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337" name="Google Shape;337;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0" l="-806" r="-806" t="0"/>
            </a:stretch>
          </a:blipFill>
          <a:ln>
            <a:noFill/>
          </a:ln>
        </p:spPr>
      </p:sp>
      <p:sp>
        <p:nvSpPr>
          <p:cNvPr id="338" name="Google Shape;338;p13"/>
          <p:cNvSpPr txBox="1"/>
          <p:nvPr/>
        </p:nvSpPr>
        <p:spPr>
          <a:xfrm>
            <a:off x="1649896" y="620367"/>
            <a:ext cx="7063680"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Applications of VAEs</a:t>
            </a:r>
            <a:endParaRPr/>
          </a:p>
        </p:txBody>
      </p:sp>
      <p:grpSp>
        <p:nvGrpSpPr>
          <p:cNvPr id="339" name="Google Shape;339;p13"/>
          <p:cNvGrpSpPr/>
          <p:nvPr/>
        </p:nvGrpSpPr>
        <p:grpSpPr>
          <a:xfrm>
            <a:off x="655983" y="2074351"/>
            <a:ext cx="16576933" cy="7665152"/>
            <a:chOff x="0" y="0"/>
            <a:chExt cx="22102577" cy="10220203"/>
          </a:xfrm>
        </p:grpSpPr>
        <p:sp>
          <p:nvSpPr>
            <p:cNvPr id="340" name="Google Shape;340;p13"/>
            <p:cNvSpPr/>
            <p:nvPr/>
          </p:nvSpPr>
          <p:spPr>
            <a:xfrm>
              <a:off x="3595842" y="494378"/>
              <a:ext cx="5674795" cy="3603790"/>
            </a:xfrm>
            <a:custGeom>
              <a:rect b="b" l="l" r="r" t="t"/>
              <a:pathLst>
                <a:path extrusionOk="0" h="3603790" w="5674795">
                  <a:moveTo>
                    <a:pt x="0" y="0"/>
                  </a:moveTo>
                  <a:lnTo>
                    <a:pt x="5674795" y="0"/>
                  </a:lnTo>
                  <a:lnTo>
                    <a:pt x="5674795" y="3603790"/>
                  </a:lnTo>
                  <a:lnTo>
                    <a:pt x="0" y="3603790"/>
                  </a:lnTo>
                  <a:lnTo>
                    <a:pt x="0" y="0"/>
                  </a:lnTo>
                  <a:close/>
                </a:path>
              </a:pathLst>
            </a:custGeom>
            <a:blipFill rotWithShape="1">
              <a:blip r:embed="rId5">
                <a:alphaModFix/>
              </a:blip>
              <a:stretch>
                <a:fillRect b="-17149" l="-31238" r="-14949" t="-14293"/>
              </a:stretch>
            </a:blipFill>
            <a:ln>
              <a:noFill/>
            </a:ln>
          </p:spPr>
        </p:sp>
        <p:sp>
          <p:nvSpPr>
            <p:cNvPr id="341" name="Google Shape;341;p13"/>
            <p:cNvSpPr/>
            <p:nvPr/>
          </p:nvSpPr>
          <p:spPr>
            <a:xfrm>
              <a:off x="3595842" y="6147093"/>
              <a:ext cx="6490597" cy="3779594"/>
            </a:xfrm>
            <a:custGeom>
              <a:rect b="b" l="l" r="r" t="t"/>
              <a:pathLst>
                <a:path extrusionOk="0" h="3779594" w="6490597">
                  <a:moveTo>
                    <a:pt x="0" y="0"/>
                  </a:moveTo>
                  <a:lnTo>
                    <a:pt x="6490597" y="0"/>
                  </a:lnTo>
                  <a:lnTo>
                    <a:pt x="6490597" y="3779593"/>
                  </a:lnTo>
                  <a:lnTo>
                    <a:pt x="0" y="3779593"/>
                  </a:lnTo>
                  <a:lnTo>
                    <a:pt x="0" y="0"/>
                  </a:lnTo>
                  <a:close/>
                </a:path>
              </a:pathLst>
            </a:custGeom>
            <a:blipFill rotWithShape="1">
              <a:blip r:embed="rId6">
                <a:alphaModFix/>
              </a:blip>
              <a:stretch>
                <a:fillRect b="-1784" l="0" r="0" t="-18478"/>
              </a:stretch>
            </a:blipFill>
            <a:ln>
              <a:noFill/>
            </a:ln>
          </p:spPr>
        </p:sp>
        <p:sp>
          <p:nvSpPr>
            <p:cNvPr id="342" name="Google Shape;342;p13"/>
            <p:cNvSpPr/>
            <p:nvPr/>
          </p:nvSpPr>
          <p:spPr>
            <a:xfrm>
              <a:off x="17616897" y="0"/>
              <a:ext cx="3957778" cy="5035790"/>
            </a:xfrm>
            <a:custGeom>
              <a:rect b="b" l="l" r="r" t="t"/>
              <a:pathLst>
                <a:path extrusionOk="0" h="5035790" w="3957778">
                  <a:moveTo>
                    <a:pt x="0" y="0"/>
                  </a:moveTo>
                  <a:lnTo>
                    <a:pt x="3957778" y="0"/>
                  </a:lnTo>
                  <a:lnTo>
                    <a:pt x="3957778" y="5035790"/>
                  </a:lnTo>
                  <a:lnTo>
                    <a:pt x="0" y="5035790"/>
                  </a:lnTo>
                  <a:lnTo>
                    <a:pt x="0" y="0"/>
                  </a:lnTo>
                  <a:close/>
                </a:path>
              </a:pathLst>
            </a:custGeom>
            <a:blipFill rotWithShape="1">
              <a:blip r:embed="rId7">
                <a:alphaModFix/>
              </a:blip>
              <a:stretch>
                <a:fillRect b="0" l="-6608" r="-3495" t="0"/>
              </a:stretch>
            </a:blipFill>
            <a:ln>
              <a:noFill/>
            </a:ln>
          </p:spPr>
        </p:sp>
        <p:sp>
          <p:nvSpPr>
            <p:cNvPr id="343" name="Google Shape;343;p13"/>
            <p:cNvSpPr/>
            <p:nvPr/>
          </p:nvSpPr>
          <p:spPr>
            <a:xfrm>
              <a:off x="17088995" y="6276658"/>
              <a:ext cx="5013582" cy="3943545"/>
            </a:xfrm>
            <a:custGeom>
              <a:rect b="b" l="l" r="r" t="t"/>
              <a:pathLst>
                <a:path extrusionOk="0" h="3943545" w="5013582">
                  <a:moveTo>
                    <a:pt x="0" y="0"/>
                  </a:moveTo>
                  <a:lnTo>
                    <a:pt x="5013582" y="0"/>
                  </a:lnTo>
                  <a:lnTo>
                    <a:pt x="5013582" y="3943546"/>
                  </a:lnTo>
                  <a:lnTo>
                    <a:pt x="0" y="3943546"/>
                  </a:lnTo>
                  <a:lnTo>
                    <a:pt x="0" y="0"/>
                  </a:lnTo>
                  <a:close/>
                </a:path>
              </a:pathLst>
            </a:custGeom>
            <a:blipFill rotWithShape="1">
              <a:blip r:embed="rId8">
                <a:alphaModFix/>
              </a:blip>
              <a:stretch>
                <a:fillRect b="-13913" l="-113560" r="-8193" t="-45094"/>
              </a:stretch>
            </a:blipFill>
            <a:ln>
              <a:noFill/>
            </a:ln>
          </p:spPr>
        </p:sp>
        <p:sp>
          <p:nvSpPr>
            <p:cNvPr id="344" name="Google Shape;344;p13"/>
            <p:cNvSpPr txBox="1"/>
            <p:nvPr/>
          </p:nvSpPr>
          <p:spPr>
            <a:xfrm>
              <a:off x="11843150" y="1363459"/>
              <a:ext cx="5281024" cy="172275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Dimensionality </a:t>
              </a:r>
              <a:endParaRPr/>
            </a:p>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Reduction</a:t>
              </a:r>
              <a:endParaRPr/>
            </a:p>
          </p:txBody>
        </p:sp>
        <p:sp>
          <p:nvSpPr>
            <p:cNvPr id="345" name="Google Shape;345;p13"/>
            <p:cNvSpPr txBox="1"/>
            <p:nvPr/>
          </p:nvSpPr>
          <p:spPr>
            <a:xfrm>
              <a:off x="13255007" y="7315617"/>
              <a:ext cx="2777530" cy="172275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Anomaly </a:t>
              </a:r>
              <a:endParaRPr/>
            </a:p>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Detection</a:t>
              </a:r>
              <a:endParaRPr/>
            </a:p>
          </p:txBody>
        </p:sp>
        <p:sp>
          <p:nvSpPr>
            <p:cNvPr id="346" name="Google Shape;346;p13"/>
            <p:cNvSpPr txBox="1"/>
            <p:nvPr/>
          </p:nvSpPr>
          <p:spPr>
            <a:xfrm>
              <a:off x="0" y="7315617"/>
              <a:ext cx="3463321" cy="172275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Data </a:t>
              </a:r>
              <a:endParaRPr/>
            </a:p>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Imputation</a:t>
              </a:r>
              <a:endParaRPr/>
            </a:p>
          </p:txBody>
        </p:sp>
        <p:sp>
          <p:nvSpPr>
            <p:cNvPr id="347" name="Google Shape;347;p13"/>
            <p:cNvSpPr txBox="1"/>
            <p:nvPr/>
          </p:nvSpPr>
          <p:spPr>
            <a:xfrm>
              <a:off x="0" y="1202405"/>
              <a:ext cx="3368233" cy="172275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Image </a:t>
              </a:r>
              <a:endParaRPr/>
            </a:p>
            <a:p>
              <a:pPr indent="0" lvl="0" marL="0" marR="0" rtl="0" algn="ctr">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Generation</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4"/>
          <p:cNvSpPr/>
          <p:nvPr/>
        </p:nvSpPr>
        <p:spPr>
          <a:xfrm>
            <a:off x="0" y="493181"/>
            <a:ext cx="18288000" cy="6709609"/>
          </a:xfrm>
          <a:custGeom>
            <a:rect b="b" l="l" r="r" t="t"/>
            <a:pathLst>
              <a:path extrusionOk="0" h="10075189" w="18708218">
                <a:moveTo>
                  <a:pt x="0" y="0"/>
                </a:moveTo>
                <a:lnTo>
                  <a:pt x="18708218" y="0"/>
                </a:lnTo>
                <a:lnTo>
                  <a:pt x="18708218" y="10075189"/>
                </a:lnTo>
                <a:lnTo>
                  <a:pt x="0" y="10075189"/>
                </a:lnTo>
                <a:lnTo>
                  <a:pt x="0" y="0"/>
                </a:lnTo>
                <a:close/>
              </a:path>
            </a:pathLst>
          </a:custGeom>
          <a:blipFill rotWithShape="1">
            <a:blip r:embed="rId3">
              <a:alphaModFix/>
            </a:blip>
            <a:stretch>
              <a:fillRect b="-22187" l="0" r="0" t="-1599"/>
            </a:stretch>
          </a:blipFill>
          <a:ln>
            <a:noFill/>
          </a:ln>
        </p:spPr>
      </p:sp>
      <p:grpSp>
        <p:nvGrpSpPr>
          <p:cNvPr id="353" name="Google Shape;353;p14"/>
          <p:cNvGrpSpPr/>
          <p:nvPr/>
        </p:nvGrpSpPr>
        <p:grpSpPr>
          <a:xfrm>
            <a:off x="0" y="-144661"/>
            <a:ext cx="18288000" cy="7458253"/>
            <a:chOff x="0" y="-38100"/>
            <a:chExt cx="4816593" cy="1964314"/>
          </a:xfrm>
        </p:grpSpPr>
        <p:sp>
          <p:nvSpPr>
            <p:cNvPr id="354" name="Google Shape;354;p14"/>
            <p:cNvSpPr/>
            <p:nvPr/>
          </p:nvSpPr>
          <p:spPr>
            <a:xfrm>
              <a:off x="0" y="0"/>
              <a:ext cx="4816592" cy="1926214"/>
            </a:xfrm>
            <a:custGeom>
              <a:rect b="b" l="l" r="r" t="t"/>
              <a:pathLst>
                <a:path extrusionOk="0" h="1926214" w="4816592">
                  <a:moveTo>
                    <a:pt x="0" y="0"/>
                  </a:moveTo>
                  <a:lnTo>
                    <a:pt x="4816592" y="0"/>
                  </a:lnTo>
                  <a:lnTo>
                    <a:pt x="4816592" y="1926214"/>
                  </a:lnTo>
                  <a:lnTo>
                    <a:pt x="0" y="1926214"/>
                  </a:lnTo>
                  <a:close/>
                </a:path>
              </a:pathLst>
            </a:custGeom>
            <a:solidFill>
              <a:srgbClr val="5E118D">
                <a:alpha val="91764"/>
              </a:srgbClr>
            </a:solidFill>
            <a:ln>
              <a:noFill/>
            </a:ln>
          </p:spPr>
        </p:sp>
        <p:sp>
          <p:nvSpPr>
            <p:cNvPr id="355" name="Google Shape;355;p14"/>
            <p:cNvSpPr txBox="1"/>
            <p:nvPr/>
          </p:nvSpPr>
          <p:spPr>
            <a:xfrm>
              <a:off x="0" y="-38100"/>
              <a:ext cx="4816593" cy="1964314"/>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6" name="Google Shape;356;p14"/>
          <p:cNvSpPr/>
          <p:nvPr/>
        </p:nvSpPr>
        <p:spPr>
          <a:xfrm>
            <a:off x="1345269" y="1028700"/>
            <a:ext cx="1366550" cy="1250393"/>
          </a:xfrm>
          <a:custGeom>
            <a:rect b="b" l="l" r="r" t="t"/>
            <a:pathLst>
              <a:path extrusionOk="0" h="1250393" w="1366550">
                <a:moveTo>
                  <a:pt x="0" y="0"/>
                </a:moveTo>
                <a:lnTo>
                  <a:pt x="1366550" y="0"/>
                </a:lnTo>
                <a:lnTo>
                  <a:pt x="1366550" y="1250393"/>
                </a:lnTo>
                <a:lnTo>
                  <a:pt x="0" y="1250393"/>
                </a:lnTo>
                <a:lnTo>
                  <a:pt x="0" y="0"/>
                </a:lnTo>
                <a:close/>
              </a:path>
            </a:pathLst>
          </a:custGeom>
          <a:blipFill rotWithShape="1">
            <a:blip r:embed="rId4">
              <a:alphaModFix/>
            </a:blip>
            <a:stretch>
              <a:fillRect b="0" l="0" r="0" t="0"/>
            </a:stretch>
          </a:blipFill>
          <a:ln>
            <a:noFill/>
          </a:ln>
        </p:spPr>
      </p:sp>
      <p:sp>
        <p:nvSpPr>
          <p:cNvPr id="357" name="Google Shape;357;p14"/>
          <p:cNvSpPr/>
          <p:nvPr/>
        </p:nvSpPr>
        <p:spPr>
          <a:xfrm>
            <a:off x="1075576" y="2167315"/>
            <a:ext cx="16183724" cy="8597604"/>
          </a:xfrm>
          <a:custGeom>
            <a:rect b="b" l="l" r="r" t="t"/>
            <a:pathLst>
              <a:path extrusionOk="0" h="8597604" w="16183724">
                <a:moveTo>
                  <a:pt x="0" y="0"/>
                </a:moveTo>
                <a:lnTo>
                  <a:pt x="16183724" y="0"/>
                </a:lnTo>
                <a:lnTo>
                  <a:pt x="16183724" y="8597603"/>
                </a:lnTo>
                <a:lnTo>
                  <a:pt x="0" y="8597603"/>
                </a:lnTo>
                <a:lnTo>
                  <a:pt x="0" y="0"/>
                </a:lnTo>
                <a:close/>
              </a:path>
            </a:pathLst>
          </a:custGeom>
          <a:blipFill rotWithShape="1">
            <a:blip r:embed="rId5">
              <a:alphaModFix/>
            </a:blip>
            <a:stretch>
              <a:fillRect b="0" l="0" r="0" t="0"/>
            </a:stretch>
          </a:blipFill>
          <a:ln>
            <a:noFill/>
          </a:ln>
        </p:spPr>
      </p:sp>
      <p:sp>
        <p:nvSpPr>
          <p:cNvPr id="358" name="Google Shape;358;p14"/>
          <p:cNvSpPr txBox="1"/>
          <p:nvPr/>
        </p:nvSpPr>
        <p:spPr>
          <a:xfrm>
            <a:off x="3285510" y="807956"/>
            <a:ext cx="8678" cy="761512"/>
          </a:xfrm>
          <a:prstGeom prst="rect">
            <a:avLst/>
          </a:prstGeom>
          <a:noFill/>
          <a:ln>
            <a:noFill/>
          </a:ln>
        </p:spPr>
        <p:txBody>
          <a:bodyPr anchorCtr="0" anchor="t" bIns="0" lIns="0" spcFirstLastPara="1" rIns="0" wrap="square" tIns="0">
            <a:spAutoFit/>
          </a:bodyPr>
          <a:lstStyle/>
          <a:p>
            <a:pPr indent="0" lvl="0" marL="0" marR="0" rtl="0" algn="l">
              <a:lnSpc>
                <a:spcPct val="300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359" name="Google Shape;359;p14"/>
          <p:cNvGrpSpPr/>
          <p:nvPr/>
        </p:nvGrpSpPr>
        <p:grpSpPr>
          <a:xfrm>
            <a:off x="2520035" y="4200880"/>
            <a:ext cx="13086097" cy="797346"/>
            <a:chOff x="0" y="-86478"/>
            <a:chExt cx="17448130" cy="1063129"/>
          </a:xfrm>
        </p:grpSpPr>
        <p:sp>
          <p:nvSpPr>
            <p:cNvPr id="360" name="Google Shape;360;p14"/>
            <p:cNvSpPr/>
            <p:nvPr/>
          </p:nvSpPr>
          <p:spPr>
            <a:xfrm>
              <a:off x="0" y="0"/>
              <a:ext cx="976651" cy="976651"/>
            </a:xfrm>
            <a:custGeom>
              <a:rect b="b" l="l" r="r" t="t"/>
              <a:pathLst>
                <a:path extrusionOk="0" h="976651" w="976651">
                  <a:moveTo>
                    <a:pt x="0" y="0"/>
                  </a:moveTo>
                  <a:lnTo>
                    <a:pt x="976651" y="0"/>
                  </a:lnTo>
                  <a:lnTo>
                    <a:pt x="976651" y="976651"/>
                  </a:lnTo>
                  <a:lnTo>
                    <a:pt x="0" y="976651"/>
                  </a:lnTo>
                  <a:lnTo>
                    <a:pt x="0" y="0"/>
                  </a:lnTo>
                  <a:close/>
                </a:path>
              </a:pathLst>
            </a:custGeom>
            <a:blipFill rotWithShape="1">
              <a:blip r:embed="rId6">
                <a:alphaModFix/>
              </a:blip>
              <a:stretch>
                <a:fillRect b="0" l="0" r="0" t="0"/>
              </a:stretch>
            </a:blipFill>
            <a:ln>
              <a:noFill/>
            </a:ln>
          </p:spPr>
        </p:sp>
        <p:sp>
          <p:nvSpPr>
            <p:cNvPr id="361" name="Google Shape;361;p14"/>
            <p:cNvSpPr txBox="1"/>
            <p:nvPr/>
          </p:nvSpPr>
          <p:spPr>
            <a:xfrm>
              <a:off x="1362014" y="-86478"/>
              <a:ext cx="6596703" cy="956734"/>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999" u="none" cap="none" strike="noStrike">
                  <a:solidFill>
                    <a:srgbClr val="000000"/>
                  </a:solidFill>
                  <a:latin typeface="Arial"/>
                  <a:ea typeface="Arial"/>
                  <a:cs typeface="Arial"/>
                  <a:sym typeface="Arial"/>
                </a:rPr>
                <a:t>Case Study 1:</a:t>
              </a:r>
              <a:endParaRPr/>
            </a:p>
          </p:txBody>
        </p:sp>
        <p:sp>
          <p:nvSpPr>
            <p:cNvPr id="362" name="Google Shape;362;p14"/>
            <p:cNvSpPr txBox="1"/>
            <p:nvPr/>
          </p:nvSpPr>
          <p:spPr>
            <a:xfrm>
              <a:off x="7447294" y="-1597"/>
              <a:ext cx="10000836" cy="84984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VAE in Medical Image Analysis</a:t>
              </a:r>
              <a:endParaRPr/>
            </a:p>
          </p:txBody>
        </p:sp>
      </p:grpSp>
      <p:sp>
        <p:nvSpPr>
          <p:cNvPr id="363" name="Google Shape;363;p14"/>
          <p:cNvSpPr txBox="1"/>
          <p:nvPr/>
        </p:nvSpPr>
        <p:spPr>
          <a:xfrm>
            <a:off x="2711819" y="925015"/>
            <a:ext cx="18288000" cy="1687195"/>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5500" u="none" cap="none" strike="noStrike">
                <a:solidFill>
                  <a:srgbClr val="FFFFFF"/>
                </a:solidFill>
                <a:latin typeface="Arial"/>
                <a:ea typeface="Arial"/>
                <a:cs typeface="Arial"/>
                <a:sym typeface="Arial"/>
              </a:rPr>
              <a:t>Case studies where VAEs have been</a:t>
            </a:r>
            <a:endParaRPr/>
          </a:p>
          <a:p>
            <a:pPr indent="0" lvl="0" marL="0" marR="0" rtl="0" algn="l">
              <a:lnSpc>
                <a:spcPct val="113000"/>
              </a:lnSpc>
              <a:spcBef>
                <a:spcPts val="0"/>
              </a:spcBef>
              <a:spcAft>
                <a:spcPts val="0"/>
              </a:spcAft>
              <a:buNone/>
            </a:pPr>
            <a:r>
              <a:rPr b="0" i="0" lang="en-US" sz="5500" u="none" cap="none" strike="noStrike">
                <a:solidFill>
                  <a:srgbClr val="FFFFFF"/>
                </a:solidFill>
                <a:latin typeface="Arial"/>
                <a:ea typeface="Arial"/>
                <a:cs typeface="Arial"/>
                <a:sym typeface="Arial"/>
              </a:rPr>
              <a:t> successfully applied:</a:t>
            </a:r>
            <a:endParaRPr/>
          </a:p>
        </p:txBody>
      </p:sp>
      <p:grpSp>
        <p:nvGrpSpPr>
          <p:cNvPr id="364" name="Google Shape;364;p14"/>
          <p:cNvGrpSpPr/>
          <p:nvPr/>
        </p:nvGrpSpPr>
        <p:grpSpPr>
          <a:xfrm>
            <a:off x="2520035" y="5748161"/>
            <a:ext cx="13445692" cy="1256505"/>
            <a:chOff x="0" y="-142875"/>
            <a:chExt cx="17927589" cy="1675340"/>
          </a:xfrm>
        </p:grpSpPr>
        <p:sp>
          <p:nvSpPr>
            <p:cNvPr id="365" name="Google Shape;365;p14"/>
            <p:cNvSpPr/>
            <p:nvPr/>
          </p:nvSpPr>
          <p:spPr>
            <a:xfrm>
              <a:off x="0" y="0"/>
              <a:ext cx="976651" cy="976651"/>
            </a:xfrm>
            <a:custGeom>
              <a:rect b="b" l="l" r="r" t="t"/>
              <a:pathLst>
                <a:path extrusionOk="0" h="976651" w="976651">
                  <a:moveTo>
                    <a:pt x="0" y="0"/>
                  </a:moveTo>
                  <a:lnTo>
                    <a:pt x="976651" y="0"/>
                  </a:lnTo>
                  <a:lnTo>
                    <a:pt x="976651" y="976651"/>
                  </a:lnTo>
                  <a:lnTo>
                    <a:pt x="0" y="976651"/>
                  </a:lnTo>
                  <a:lnTo>
                    <a:pt x="0" y="0"/>
                  </a:lnTo>
                  <a:close/>
                </a:path>
              </a:pathLst>
            </a:custGeom>
            <a:blipFill rotWithShape="1">
              <a:blip r:embed="rId6">
                <a:alphaModFix/>
              </a:blip>
              <a:stretch>
                <a:fillRect b="0" l="0" r="0" t="0"/>
              </a:stretch>
            </a:blipFill>
            <a:ln>
              <a:noFill/>
            </a:ln>
          </p:spPr>
        </p:sp>
        <p:sp>
          <p:nvSpPr>
            <p:cNvPr id="366" name="Google Shape;366;p14"/>
            <p:cNvSpPr txBox="1"/>
            <p:nvPr/>
          </p:nvSpPr>
          <p:spPr>
            <a:xfrm>
              <a:off x="7447294" y="-142875"/>
              <a:ext cx="10480295" cy="167534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VAE for Anomaly Detection in Network Security</a:t>
              </a:r>
              <a:endParaRPr/>
            </a:p>
          </p:txBody>
        </p:sp>
        <p:sp>
          <p:nvSpPr>
            <p:cNvPr id="367" name="Google Shape;367;p14"/>
            <p:cNvSpPr txBox="1"/>
            <p:nvPr/>
          </p:nvSpPr>
          <p:spPr>
            <a:xfrm>
              <a:off x="1362014" y="-77981"/>
              <a:ext cx="6596703" cy="956733"/>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999" u="none" cap="none" strike="noStrike">
                  <a:solidFill>
                    <a:srgbClr val="101010"/>
                  </a:solidFill>
                  <a:latin typeface="Arial"/>
                  <a:ea typeface="Arial"/>
                  <a:cs typeface="Arial"/>
                  <a:sym typeface="Arial"/>
                </a:rPr>
                <a:t>Case Study 2:</a:t>
              </a:r>
              <a:endParaRPr/>
            </a:p>
          </p:txBody>
        </p:sp>
      </p:grpSp>
      <p:grpSp>
        <p:nvGrpSpPr>
          <p:cNvPr id="368" name="Google Shape;368;p14"/>
          <p:cNvGrpSpPr/>
          <p:nvPr/>
        </p:nvGrpSpPr>
        <p:grpSpPr>
          <a:xfrm>
            <a:off x="2520035" y="7235653"/>
            <a:ext cx="13404026" cy="810427"/>
            <a:chOff x="0" y="-103919"/>
            <a:chExt cx="17872035" cy="1080570"/>
          </a:xfrm>
        </p:grpSpPr>
        <p:sp>
          <p:nvSpPr>
            <p:cNvPr id="369" name="Google Shape;369;p14"/>
            <p:cNvSpPr/>
            <p:nvPr/>
          </p:nvSpPr>
          <p:spPr>
            <a:xfrm>
              <a:off x="0" y="0"/>
              <a:ext cx="976651" cy="976651"/>
            </a:xfrm>
            <a:custGeom>
              <a:rect b="b" l="l" r="r" t="t"/>
              <a:pathLst>
                <a:path extrusionOk="0" h="976651" w="976651">
                  <a:moveTo>
                    <a:pt x="0" y="0"/>
                  </a:moveTo>
                  <a:lnTo>
                    <a:pt x="976651" y="0"/>
                  </a:lnTo>
                  <a:lnTo>
                    <a:pt x="976651" y="976651"/>
                  </a:lnTo>
                  <a:lnTo>
                    <a:pt x="0" y="976651"/>
                  </a:lnTo>
                  <a:lnTo>
                    <a:pt x="0" y="0"/>
                  </a:lnTo>
                  <a:close/>
                </a:path>
              </a:pathLst>
            </a:custGeom>
            <a:blipFill rotWithShape="1">
              <a:blip r:embed="rId6">
                <a:alphaModFix/>
              </a:blip>
              <a:stretch>
                <a:fillRect b="0" l="0" r="0" t="0"/>
              </a:stretch>
            </a:blipFill>
            <a:ln>
              <a:noFill/>
            </a:ln>
          </p:spPr>
        </p:sp>
        <p:sp>
          <p:nvSpPr>
            <p:cNvPr id="370" name="Google Shape;370;p14"/>
            <p:cNvSpPr txBox="1"/>
            <p:nvPr/>
          </p:nvSpPr>
          <p:spPr>
            <a:xfrm>
              <a:off x="1306460" y="-103919"/>
              <a:ext cx="6596703" cy="956733"/>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999" u="none" cap="none" strike="noStrike">
                  <a:solidFill>
                    <a:srgbClr val="101010"/>
                  </a:solidFill>
                  <a:latin typeface="Arial"/>
                  <a:ea typeface="Arial"/>
                  <a:cs typeface="Arial"/>
                  <a:sym typeface="Arial"/>
                </a:rPr>
                <a:t>Case Study 3:</a:t>
              </a:r>
              <a:endParaRPr/>
            </a:p>
          </p:txBody>
        </p:sp>
        <p:sp>
          <p:nvSpPr>
            <p:cNvPr id="371" name="Google Shape;371;p14"/>
            <p:cNvSpPr txBox="1"/>
            <p:nvPr/>
          </p:nvSpPr>
          <p:spPr>
            <a:xfrm>
              <a:off x="7391740" y="-19039"/>
              <a:ext cx="10480295" cy="84984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VAE for Data Imputation in Finance</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5"/>
          <p:cNvSpPr/>
          <p:nvPr/>
        </p:nvSpPr>
        <p:spPr>
          <a:xfrm>
            <a:off x="505545" y="548844"/>
            <a:ext cx="542358" cy="542358"/>
          </a:xfrm>
          <a:custGeom>
            <a:rect b="b" l="l" r="r" t="t"/>
            <a:pathLst>
              <a:path extrusionOk="0" h="542358" w="542358">
                <a:moveTo>
                  <a:pt x="0" y="0"/>
                </a:moveTo>
                <a:lnTo>
                  <a:pt x="542358" y="0"/>
                </a:lnTo>
                <a:lnTo>
                  <a:pt x="542358" y="542359"/>
                </a:lnTo>
                <a:lnTo>
                  <a:pt x="0" y="542359"/>
                </a:lnTo>
                <a:lnTo>
                  <a:pt x="0" y="0"/>
                </a:lnTo>
                <a:close/>
              </a:path>
            </a:pathLst>
          </a:custGeom>
          <a:blipFill rotWithShape="1">
            <a:blip r:embed="rId3">
              <a:alphaModFix/>
            </a:blip>
            <a:stretch>
              <a:fillRect b="0" l="0" r="0" t="0"/>
            </a:stretch>
          </a:blipFill>
          <a:ln>
            <a:noFill/>
          </a:ln>
        </p:spPr>
      </p:sp>
      <p:sp>
        <p:nvSpPr>
          <p:cNvPr id="377" name="Google Shape;377;p15"/>
          <p:cNvSpPr/>
          <p:nvPr/>
        </p:nvSpPr>
        <p:spPr>
          <a:xfrm>
            <a:off x="11303435" y="-38100"/>
            <a:ext cx="7136965" cy="10363200"/>
          </a:xfrm>
          <a:custGeom>
            <a:rect b="b" l="l" r="r" t="t"/>
            <a:pathLst>
              <a:path extrusionOk="0" h="11203636" w="11203636">
                <a:moveTo>
                  <a:pt x="0" y="0"/>
                </a:moveTo>
                <a:lnTo>
                  <a:pt x="11203636" y="0"/>
                </a:lnTo>
                <a:lnTo>
                  <a:pt x="11203636" y="11203635"/>
                </a:lnTo>
                <a:lnTo>
                  <a:pt x="0" y="11203635"/>
                </a:lnTo>
                <a:lnTo>
                  <a:pt x="0" y="0"/>
                </a:lnTo>
                <a:close/>
              </a:path>
            </a:pathLst>
          </a:custGeom>
          <a:blipFill rotWithShape="1">
            <a:blip r:embed="rId4">
              <a:alphaModFix/>
            </a:blip>
            <a:stretch>
              <a:fillRect b="-3764" l="0" r="-56978" t="-4343"/>
            </a:stretch>
          </a:blipFill>
          <a:ln>
            <a:noFill/>
          </a:ln>
        </p:spPr>
      </p:sp>
      <p:sp>
        <p:nvSpPr>
          <p:cNvPr id="378" name="Google Shape;378;p15"/>
          <p:cNvSpPr/>
          <p:nvPr/>
        </p:nvSpPr>
        <p:spPr>
          <a:xfrm>
            <a:off x="13223460" y="1516961"/>
            <a:ext cx="5216940" cy="7961868"/>
          </a:xfrm>
          <a:custGeom>
            <a:rect b="b" l="l" r="r" t="t"/>
            <a:pathLst>
              <a:path extrusionOk="0" h="7961868" w="7961868">
                <a:moveTo>
                  <a:pt x="0" y="0"/>
                </a:moveTo>
                <a:lnTo>
                  <a:pt x="7961868" y="0"/>
                </a:lnTo>
                <a:lnTo>
                  <a:pt x="7961868" y="7961868"/>
                </a:lnTo>
                <a:lnTo>
                  <a:pt x="0" y="7961868"/>
                </a:lnTo>
                <a:lnTo>
                  <a:pt x="0" y="0"/>
                </a:lnTo>
                <a:close/>
              </a:path>
            </a:pathLst>
          </a:custGeom>
          <a:blipFill rotWithShape="1">
            <a:blip r:embed="rId5">
              <a:alphaModFix/>
            </a:blip>
            <a:stretch>
              <a:fillRect b="0" l="0" r="-52615" t="0"/>
            </a:stretch>
          </a:blipFill>
          <a:ln>
            <a:noFill/>
          </a:ln>
        </p:spPr>
      </p:sp>
      <p:sp>
        <p:nvSpPr>
          <p:cNvPr id="379" name="Google Shape;379;p15"/>
          <p:cNvSpPr/>
          <p:nvPr/>
        </p:nvSpPr>
        <p:spPr>
          <a:xfrm>
            <a:off x="8350091" y="3303338"/>
            <a:ext cx="9734975" cy="3987490"/>
          </a:xfrm>
          <a:custGeom>
            <a:rect b="b" l="l" r="r" t="t"/>
            <a:pathLst>
              <a:path extrusionOk="0" h="3987490" w="9734975">
                <a:moveTo>
                  <a:pt x="0" y="0"/>
                </a:moveTo>
                <a:lnTo>
                  <a:pt x="9734975" y="0"/>
                </a:lnTo>
                <a:lnTo>
                  <a:pt x="9734975" y="3987489"/>
                </a:lnTo>
                <a:lnTo>
                  <a:pt x="0" y="3987489"/>
                </a:lnTo>
                <a:lnTo>
                  <a:pt x="0" y="0"/>
                </a:lnTo>
                <a:close/>
              </a:path>
            </a:pathLst>
          </a:custGeom>
          <a:blipFill rotWithShape="1">
            <a:blip r:embed="rId6">
              <a:alphaModFix/>
            </a:blip>
            <a:stretch>
              <a:fillRect b="0" l="0" r="0" t="0"/>
            </a:stretch>
          </a:blipFill>
          <a:ln>
            <a:noFill/>
          </a:ln>
        </p:spPr>
      </p:sp>
      <p:grpSp>
        <p:nvGrpSpPr>
          <p:cNvPr id="380" name="Google Shape;380;p15"/>
          <p:cNvGrpSpPr/>
          <p:nvPr/>
        </p:nvGrpSpPr>
        <p:grpSpPr>
          <a:xfrm>
            <a:off x="1047903" y="216891"/>
            <a:ext cx="7592570" cy="1033734"/>
            <a:chOff x="0" y="-38100"/>
            <a:chExt cx="1999689" cy="272259"/>
          </a:xfrm>
        </p:grpSpPr>
        <p:sp>
          <p:nvSpPr>
            <p:cNvPr id="381" name="Google Shape;381;p15"/>
            <p:cNvSpPr/>
            <p:nvPr/>
          </p:nvSpPr>
          <p:spPr>
            <a:xfrm>
              <a:off x="0" y="0"/>
              <a:ext cx="1999689" cy="234159"/>
            </a:xfrm>
            <a:custGeom>
              <a:rect b="b" l="l" r="r" t="t"/>
              <a:pathLst>
                <a:path extrusionOk="0" h="234159" w="1999689">
                  <a:moveTo>
                    <a:pt x="52003" y="0"/>
                  </a:moveTo>
                  <a:lnTo>
                    <a:pt x="1947686" y="0"/>
                  </a:lnTo>
                  <a:cubicBezTo>
                    <a:pt x="1976407" y="0"/>
                    <a:pt x="1999689" y="23283"/>
                    <a:pt x="1999689" y="52003"/>
                  </a:cubicBezTo>
                  <a:lnTo>
                    <a:pt x="1999689" y="182156"/>
                  </a:lnTo>
                  <a:cubicBezTo>
                    <a:pt x="1999689" y="210876"/>
                    <a:pt x="1976407" y="234159"/>
                    <a:pt x="1947686" y="234159"/>
                  </a:cubicBezTo>
                  <a:lnTo>
                    <a:pt x="52003" y="234159"/>
                  </a:lnTo>
                  <a:cubicBezTo>
                    <a:pt x="23283" y="234159"/>
                    <a:pt x="0" y="210876"/>
                    <a:pt x="0" y="182156"/>
                  </a:cubicBezTo>
                  <a:lnTo>
                    <a:pt x="0" y="52003"/>
                  </a:lnTo>
                  <a:cubicBezTo>
                    <a:pt x="0" y="23283"/>
                    <a:pt x="23283" y="0"/>
                    <a:pt x="52003"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txBox="1"/>
            <p:nvPr/>
          </p:nvSpPr>
          <p:spPr>
            <a:xfrm>
              <a:off x="0" y="-38100"/>
              <a:ext cx="1999689" cy="272259"/>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3" name="Google Shape;383;p15"/>
          <p:cNvSpPr txBox="1"/>
          <p:nvPr/>
        </p:nvSpPr>
        <p:spPr>
          <a:xfrm>
            <a:off x="3285510" y="807956"/>
            <a:ext cx="8678" cy="761512"/>
          </a:xfrm>
          <a:prstGeom prst="rect">
            <a:avLst/>
          </a:prstGeom>
          <a:noFill/>
          <a:ln>
            <a:noFill/>
          </a:ln>
        </p:spPr>
        <p:txBody>
          <a:bodyPr anchorCtr="0" anchor="t" bIns="0" lIns="0" spcFirstLastPara="1" rIns="0" wrap="square" tIns="0">
            <a:spAutoFit/>
          </a:bodyPr>
          <a:lstStyle/>
          <a:p>
            <a:pPr indent="0" lvl="0" marL="0" marR="0" rtl="0" algn="l">
              <a:lnSpc>
                <a:spcPct val="300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84" name="Google Shape;384;p15"/>
          <p:cNvSpPr txBox="1"/>
          <p:nvPr/>
        </p:nvSpPr>
        <p:spPr>
          <a:xfrm>
            <a:off x="1047903" y="465493"/>
            <a:ext cx="7592570" cy="7226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800" u="none" cap="none" strike="noStrike">
                <a:solidFill>
                  <a:srgbClr val="F6F6F6"/>
                </a:solidFill>
                <a:latin typeface="Arial"/>
                <a:ea typeface="Arial"/>
                <a:cs typeface="Arial"/>
                <a:sym typeface="Arial"/>
              </a:rPr>
              <a:t>VAE in Medical Image Analysis</a:t>
            </a:r>
            <a:endParaRPr/>
          </a:p>
        </p:txBody>
      </p:sp>
      <p:sp>
        <p:nvSpPr>
          <p:cNvPr id="385" name="Google Shape;385;p15"/>
          <p:cNvSpPr txBox="1"/>
          <p:nvPr/>
        </p:nvSpPr>
        <p:spPr>
          <a:xfrm>
            <a:off x="757521" y="1658977"/>
            <a:ext cx="4977705" cy="765555"/>
          </a:xfrm>
          <a:prstGeom prst="rect">
            <a:avLst/>
          </a:prstGeom>
          <a:noFill/>
          <a:ln>
            <a:noFill/>
          </a:ln>
        </p:spPr>
        <p:txBody>
          <a:bodyPr anchorCtr="0" anchor="t" bIns="0" lIns="0" spcFirstLastPara="1" rIns="0" wrap="square" tIns="0">
            <a:spAutoFit/>
          </a:bodyPr>
          <a:lstStyle/>
          <a:p>
            <a:pPr indent="0" lvl="0" marL="0" marR="0" rtl="0" algn="ctr">
              <a:lnSpc>
                <a:spcPct val="140035"/>
              </a:lnSpc>
              <a:spcBef>
                <a:spcPts val="0"/>
              </a:spcBef>
              <a:spcAft>
                <a:spcPts val="0"/>
              </a:spcAft>
              <a:buNone/>
            </a:pPr>
            <a:r>
              <a:rPr b="0" i="0" lang="en-US" sz="3984" u="none" cap="none" strike="noStrike">
                <a:solidFill>
                  <a:srgbClr val="101010"/>
                </a:solidFill>
                <a:latin typeface="Arial"/>
                <a:ea typeface="Arial"/>
                <a:cs typeface="Arial"/>
                <a:sym typeface="Arial"/>
              </a:rPr>
              <a:t>Real-world Example:</a:t>
            </a:r>
            <a:endParaRPr/>
          </a:p>
        </p:txBody>
      </p:sp>
      <p:sp>
        <p:nvSpPr>
          <p:cNvPr id="386" name="Google Shape;386;p15"/>
          <p:cNvSpPr txBox="1"/>
          <p:nvPr/>
        </p:nvSpPr>
        <p:spPr>
          <a:xfrm>
            <a:off x="757521" y="3034132"/>
            <a:ext cx="6524114" cy="644842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Variational Autoencoders have been used to improve the analysis of medical images, particularly in detecting anomalies in MRI scans. By training a VAE on a large dataset of healthy MRI images, the model learns to represent the typical structure of these images. When presented with new scans, the VAE can highlight areas that deviate from the norm, potentially indicating the presence of tumors or other abnormalities.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cxnSp>
        <p:nvCxnSpPr>
          <p:cNvPr id="391" name="Google Shape;391;p16"/>
          <p:cNvCxnSpPr/>
          <p:nvPr/>
        </p:nvCxnSpPr>
        <p:spPr>
          <a:xfrm>
            <a:off x="9710470" y="2272319"/>
            <a:ext cx="0" cy="5257798"/>
          </a:xfrm>
          <a:prstGeom prst="straightConnector1">
            <a:avLst/>
          </a:prstGeom>
          <a:noFill/>
          <a:ln cap="flat" cmpd="sng" w="38100">
            <a:solidFill>
              <a:srgbClr val="9015DB"/>
            </a:solidFill>
            <a:prstDash val="solid"/>
            <a:round/>
            <a:headEnd len="sm" w="sm" type="none"/>
            <a:tailEnd len="sm" w="sm" type="none"/>
          </a:ln>
        </p:spPr>
      </p:cxnSp>
      <p:sp>
        <p:nvSpPr>
          <p:cNvPr id="392" name="Google Shape;392;p16"/>
          <p:cNvSpPr/>
          <p:nvPr/>
        </p:nvSpPr>
        <p:spPr>
          <a:xfrm>
            <a:off x="9710470" y="2272319"/>
            <a:ext cx="533706" cy="533706"/>
          </a:xfrm>
          <a:custGeom>
            <a:rect b="b" l="l" r="r" t="t"/>
            <a:pathLst>
              <a:path extrusionOk="0" h="533706" w="533706">
                <a:moveTo>
                  <a:pt x="0" y="0"/>
                </a:moveTo>
                <a:lnTo>
                  <a:pt x="533705" y="0"/>
                </a:lnTo>
                <a:lnTo>
                  <a:pt x="533705" y="533706"/>
                </a:lnTo>
                <a:lnTo>
                  <a:pt x="0" y="533706"/>
                </a:lnTo>
                <a:lnTo>
                  <a:pt x="0" y="0"/>
                </a:lnTo>
                <a:close/>
              </a:path>
            </a:pathLst>
          </a:custGeom>
          <a:blipFill rotWithShape="1">
            <a:blip r:embed="rId3">
              <a:alphaModFix/>
            </a:blip>
            <a:stretch>
              <a:fillRect b="0" l="0" r="0" t="0"/>
            </a:stretch>
          </a:blipFill>
          <a:ln>
            <a:noFill/>
          </a:ln>
        </p:spPr>
      </p:sp>
      <p:sp>
        <p:nvSpPr>
          <p:cNvPr id="393" name="Google Shape;393;p16"/>
          <p:cNvSpPr/>
          <p:nvPr/>
        </p:nvSpPr>
        <p:spPr>
          <a:xfrm>
            <a:off x="9710470" y="4901218"/>
            <a:ext cx="533706" cy="533706"/>
          </a:xfrm>
          <a:custGeom>
            <a:rect b="b" l="l" r="r" t="t"/>
            <a:pathLst>
              <a:path extrusionOk="0" h="533706" w="533706">
                <a:moveTo>
                  <a:pt x="0" y="0"/>
                </a:moveTo>
                <a:lnTo>
                  <a:pt x="533705" y="0"/>
                </a:lnTo>
                <a:lnTo>
                  <a:pt x="533705" y="533706"/>
                </a:lnTo>
                <a:lnTo>
                  <a:pt x="0" y="533706"/>
                </a:lnTo>
                <a:lnTo>
                  <a:pt x="0" y="0"/>
                </a:lnTo>
                <a:close/>
              </a:path>
            </a:pathLst>
          </a:custGeom>
          <a:blipFill rotWithShape="1">
            <a:blip r:embed="rId3">
              <a:alphaModFix/>
            </a:blip>
            <a:stretch>
              <a:fillRect b="0" l="0" r="0" t="0"/>
            </a:stretch>
          </a:blipFill>
          <a:ln>
            <a:noFill/>
          </a:ln>
        </p:spPr>
      </p:sp>
      <p:sp>
        <p:nvSpPr>
          <p:cNvPr id="394" name="Google Shape;394;p16"/>
          <p:cNvSpPr/>
          <p:nvPr/>
        </p:nvSpPr>
        <p:spPr>
          <a:xfrm>
            <a:off x="-76200" y="-38101"/>
            <a:ext cx="8509317" cy="10363201"/>
          </a:xfrm>
          <a:custGeom>
            <a:rect b="b" l="l" r="r" t="t"/>
            <a:pathLst>
              <a:path extrusionOk="0" h="12294213" w="12294213">
                <a:moveTo>
                  <a:pt x="0" y="0"/>
                </a:moveTo>
                <a:lnTo>
                  <a:pt x="12294214" y="0"/>
                </a:lnTo>
                <a:lnTo>
                  <a:pt x="12294214" y="12294214"/>
                </a:lnTo>
                <a:lnTo>
                  <a:pt x="0" y="12294214"/>
                </a:lnTo>
                <a:lnTo>
                  <a:pt x="0" y="0"/>
                </a:lnTo>
                <a:close/>
              </a:path>
            </a:pathLst>
          </a:custGeom>
          <a:blipFill rotWithShape="1">
            <a:blip r:embed="rId4">
              <a:alphaModFix/>
            </a:blip>
            <a:stretch>
              <a:fillRect b="-6396" l="-44477" r="0" t="-12235"/>
            </a:stretch>
          </a:blipFill>
          <a:ln>
            <a:noFill/>
          </a:ln>
        </p:spPr>
      </p:sp>
      <p:sp>
        <p:nvSpPr>
          <p:cNvPr id="395" name="Google Shape;395;p16"/>
          <p:cNvSpPr/>
          <p:nvPr/>
        </p:nvSpPr>
        <p:spPr>
          <a:xfrm>
            <a:off x="-76200" y="374770"/>
            <a:ext cx="6018526" cy="9536597"/>
          </a:xfrm>
          <a:custGeom>
            <a:rect b="b" l="l" r="r" t="t"/>
            <a:pathLst>
              <a:path extrusionOk="0" h="9536597" w="9536597">
                <a:moveTo>
                  <a:pt x="0" y="0"/>
                </a:moveTo>
                <a:lnTo>
                  <a:pt x="9536597" y="0"/>
                </a:lnTo>
                <a:lnTo>
                  <a:pt x="9536597" y="9536597"/>
                </a:lnTo>
                <a:lnTo>
                  <a:pt x="0" y="9536597"/>
                </a:lnTo>
                <a:lnTo>
                  <a:pt x="0" y="0"/>
                </a:lnTo>
                <a:close/>
              </a:path>
            </a:pathLst>
          </a:custGeom>
          <a:blipFill rotWithShape="1">
            <a:blip r:embed="rId5">
              <a:alphaModFix/>
            </a:blip>
            <a:stretch>
              <a:fillRect b="0" l="-58453" r="0" t="0"/>
            </a:stretch>
          </a:blipFill>
          <a:ln>
            <a:noFill/>
          </a:ln>
        </p:spPr>
      </p:sp>
      <p:grpSp>
        <p:nvGrpSpPr>
          <p:cNvPr id="396" name="Google Shape;396;p16"/>
          <p:cNvGrpSpPr/>
          <p:nvPr/>
        </p:nvGrpSpPr>
        <p:grpSpPr>
          <a:xfrm>
            <a:off x="496467" y="2822812"/>
            <a:ext cx="8571333" cy="4495850"/>
            <a:chOff x="0" y="-38100"/>
            <a:chExt cx="2257470" cy="1184092"/>
          </a:xfrm>
        </p:grpSpPr>
        <p:sp>
          <p:nvSpPr>
            <p:cNvPr id="397" name="Google Shape;397;p16"/>
            <p:cNvSpPr/>
            <p:nvPr/>
          </p:nvSpPr>
          <p:spPr>
            <a:xfrm>
              <a:off x="0" y="0"/>
              <a:ext cx="2257470" cy="1145992"/>
            </a:xfrm>
            <a:custGeom>
              <a:rect b="b" l="l" r="r" t="t"/>
              <a:pathLst>
                <a:path extrusionOk="0" h="1145992" w="2257470">
                  <a:moveTo>
                    <a:pt x="0" y="0"/>
                  </a:moveTo>
                  <a:lnTo>
                    <a:pt x="2257470" y="0"/>
                  </a:lnTo>
                  <a:lnTo>
                    <a:pt x="2257470" y="1145992"/>
                  </a:lnTo>
                  <a:lnTo>
                    <a:pt x="0" y="1145992"/>
                  </a:lnTo>
                  <a:close/>
                </a:path>
              </a:pathLst>
            </a:custGeom>
            <a:solidFill>
              <a:srgbClr val="101010"/>
            </a:solidFill>
            <a:ln>
              <a:noFill/>
            </a:ln>
          </p:spPr>
        </p:sp>
        <p:sp>
          <p:nvSpPr>
            <p:cNvPr id="398" name="Google Shape;398;p16"/>
            <p:cNvSpPr txBox="1"/>
            <p:nvPr/>
          </p:nvSpPr>
          <p:spPr>
            <a:xfrm>
              <a:off x="0" y="-38100"/>
              <a:ext cx="2257470" cy="1184092"/>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9" name="Google Shape;399;p16"/>
          <p:cNvSpPr/>
          <p:nvPr/>
        </p:nvSpPr>
        <p:spPr>
          <a:xfrm>
            <a:off x="532411" y="2986613"/>
            <a:ext cx="8511309" cy="4313774"/>
          </a:xfrm>
          <a:custGeom>
            <a:rect b="b" l="l" r="r" t="t"/>
            <a:pathLst>
              <a:path extrusionOk="0" h="4313774" w="8511309">
                <a:moveTo>
                  <a:pt x="0" y="0"/>
                </a:moveTo>
                <a:lnTo>
                  <a:pt x="8511309" y="0"/>
                </a:lnTo>
                <a:lnTo>
                  <a:pt x="8511309" y="4313774"/>
                </a:lnTo>
                <a:lnTo>
                  <a:pt x="0" y="4313774"/>
                </a:lnTo>
                <a:lnTo>
                  <a:pt x="0" y="0"/>
                </a:lnTo>
                <a:close/>
              </a:path>
            </a:pathLst>
          </a:custGeom>
          <a:blipFill rotWithShape="1">
            <a:blip r:embed="rId6">
              <a:alphaModFix/>
            </a:blip>
            <a:stretch>
              <a:fillRect b="0" l="0" r="0" t="0"/>
            </a:stretch>
          </a:blipFill>
          <a:ln>
            <a:noFill/>
          </a:ln>
        </p:spPr>
      </p:sp>
      <p:sp>
        <p:nvSpPr>
          <p:cNvPr id="400" name="Google Shape;400;p16"/>
          <p:cNvSpPr txBox="1"/>
          <p:nvPr/>
        </p:nvSpPr>
        <p:spPr>
          <a:xfrm>
            <a:off x="10863300" y="2148494"/>
            <a:ext cx="7003679" cy="538162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Outcome: The VAE successfully identified anomalous regions in MRI scans that were indicative of tumors.</a:t>
            </a:r>
            <a:endParaRPr/>
          </a:p>
          <a:p>
            <a:pPr indent="0" lvl="0" marL="0" marR="0" rtl="0" algn="l">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Improvements Achieved: Increased accuracy in early detection of tumors, leading to better patient outcomes. The model also reduced the false positive rate compared to traditional methods.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7"/>
          <p:cNvSpPr txBox="1"/>
          <p:nvPr/>
        </p:nvSpPr>
        <p:spPr>
          <a:xfrm>
            <a:off x="1841694" y="2043253"/>
            <a:ext cx="15669836" cy="2575925"/>
          </a:xfrm>
          <a:prstGeom prst="rect">
            <a:avLst/>
          </a:prstGeom>
          <a:noFill/>
          <a:ln>
            <a:noFill/>
          </a:ln>
        </p:spPr>
        <p:txBody>
          <a:bodyPr anchorCtr="0" anchor="t" bIns="0" lIns="0" spcFirstLastPara="1" rIns="0" wrap="square" tIns="0">
            <a:spAutoFit/>
          </a:bodyPr>
          <a:lstStyle/>
          <a:p>
            <a:pPr indent="0" lvl="0" marL="0" marR="0" rtl="0" algn="ctr">
              <a:lnSpc>
                <a:spcPct val="576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576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406" name="Google Shape;406;p17"/>
          <p:cNvGrpSpPr/>
          <p:nvPr/>
        </p:nvGrpSpPr>
        <p:grpSpPr>
          <a:xfrm>
            <a:off x="11293099" y="1589374"/>
            <a:ext cx="9492724" cy="8954950"/>
            <a:chOff x="0" y="-38100"/>
            <a:chExt cx="2500141" cy="2358505"/>
          </a:xfrm>
        </p:grpSpPr>
        <p:sp>
          <p:nvSpPr>
            <p:cNvPr id="407" name="Google Shape;407;p17"/>
            <p:cNvSpPr/>
            <p:nvPr/>
          </p:nvSpPr>
          <p:spPr>
            <a:xfrm>
              <a:off x="0" y="0"/>
              <a:ext cx="2500141" cy="2320405"/>
            </a:xfrm>
            <a:custGeom>
              <a:rect b="b" l="l" r="r" t="t"/>
              <a:pathLst>
                <a:path extrusionOk="0" h="2320405" w="2500141">
                  <a:moveTo>
                    <a:pt x="41594" y="0"/>
                  </a:moveTo>
                  <a:lnTo>
                    <a:pt x="2458547" y="0"/>
                  </a:lnTo>
                  <a:cubicBezTo>
                    <a:pt x="2481519" y="0"/>
                    <a:pt x="2500141" y="18622"/>
                    <a:pt x="2500141" y="41594"/>
                  </a:cubicBezTo>
                  <a:lnTo>
                    <a:pt x="2500141" y="2278812"/>
                  </a:lnTo>
                  <a:cubicBezTo>
                    <a:pt x="2500141" y="2289843"/>
                    <a:pt x="2495759" y="2300423"/>
                    <a:pt x="2487959" y="2308223"/>
                  </a:cubicBezTo>
                  <a:cubicBezTo>
                    <a:pt x="2480158" y="2316023"/>
                    <a:pt x="2469579" y="2320405"/>
                    <a:pt x="2458547" y="2320405"/>
                  </a:cubicBezTo>
                  <a:lnTo>
                    <a:pt x="41594" y="2320405"/>
                  </a:lnTo>
                  <a:cubicBezTo>
                    <a:pt x="18622" y="2320405"/>
                    <a:pt x="0" y="2301783"/>
                    <a:pt x="0" y="2278812"/>
                  </a:cubicBezTo>
                  <a:lnTo>
                    <a:pt x="0" y="41594"/>
                  </a:lnTo>
                  <a:cubicBezTo>
                    <a:pt x="0" y="18622"/>
                    <a:pt x="18622" y="0"/>
                    <a:pt x="415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7"/>
            <p:cNvSpPr txBox="1"/>
            <p:nvPr/>
          </p:nvSpPr>
          <p:spPr>
            <a:xfrm>
              <a:off x="0" y="-38100"/>
              <a:ext cx="2500141" cy="2358505"/>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9" name="Google Shape;409;p17"/>
          <p:cNvSpPr/>
          <p:nvPr/>
        </p:nvSpPr>
        <p:spPr>
          <a:xfrm>
            <a:off x="-59256" y="0"/>
            <a:ext cx="18347256" cy="5246370"/>
          </a:xfrm>
          <a:custGeom>
            <a:rect b="b" l="l" r="r" t="t"/>
            <a:pathLst>
              <a:path extrusionOk="0" h="4635500" w="16210962">
                <a:moveTo>
                  <a:pt x="0" y="0"/>
                </a:moveTo>
                <a:lnTo>
                  <a:pt x="0" y="4635500"/>
                </a:lnTo>
                <a:lnTo>
                  <a:pt x="16210962" y="3911600"/>
                </a:lnTo>
                <a:lnTo>
                  <a:pt x="16210962" y="0"/>
                </a:lnTo>
                <a:close/>
              </a:path>
            </a:pathLst>
          </a:custGeom>
          <a:blipFill rotWithShape="1">
            <a:blip r:embed="rId3">
              <a:alphaModFix/>
            </a:blip>
            <a:stretch>
              <a:fillRect b="-66671" l="0" r="0" t="-66673"/>
            </a:stretch>
          </a:blipFill>
          <a:ln>
            <a:noFill/>
          </a:ln>
        </p:spPr>
      </p:sp>
      <p:sp>
        <p:nvSpPr>
          <p:cNvPr id="410" name="Google Shape;410;p17"/>
          <p:cNvSpPr txBox="1"/>
          <p:nvPr/>
        </p:nvSpPr>
        <p:spPr>
          <a:xfrm>
            <a:off x="9311053" y="1534010"/>
            <a:ext cx="6458903" cy="99187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200" u="none" cap="none" strike="noStrike">
                <a:solidFill>
                  <a:srgbClr val="101010"/>
                </a:solidFill>
                <a:latin typeface="Arial"/>
                <a:ea typeface="Arial"/>
                <a:cs typeface="Arial"/>
                <a:sym typeface="Arial"/>
              </a:rPr>
              <a:t> Real-world Example</a:t>
            </a:r>
            <a:endParaRPr/>
          </a:p>
        </p:txBody>
      </p:sp>
      <p:sp>
        <p:nvSpPr>
          <p:cNvPr id="411" name="Google Shape;411;p17"/>
          <p:cNvSpPr/>
          <p:nvPr/>
        </p:nvSpPr>
        <p:spPr>
          <a:xfrm>
            <a:off x="0" y="0"/>
            <a:ext cx="18347256" cy="5246370"/>
          </a:xfrm>
          <a:custGeom>
            <a:rect b="b" l="l" r="r" t="t"/>
            <a:pathLst>
              <a:path extrusionOk="0" h="4635500" w="16210962">
                <a:moveTo>
                  <a:pt x="0" y="0"/>
                </a:moveTo>
                <a:lnTo>
                  <a:pt x="0" y="4635500"/>
                </a:lnTo>
                <a:lnTo>
                  <a:pt x="16210962" y="3911600"/>
                </a:lnTo>
                <a:lnTo>
                  <a:pt x="16210962" y="0"/>
                </a:lnTo>
                <a:close/>
              </a:path>
            </a:pathLst>
          </a:custGeom>
          <a:solidFill>
            <a:srgbClr val="5E118D">
              <a:alpha val="73333"/>
            </a:srgbClr>
          </a:solidFill>
          <a:ln cap="flat" cmpd="sng" w="12700">
            <a:solidFill>
              <a:srgbClr val="000000"/>
            </a:solidFill>
            <a:prstDash val="solid"/>
            <a:round/>
            <a:headEnd len="sm" w="sm" type="none"/>
            <a:tailEnd len="sm" w="sm" type="none"/>
          </a:ln>
        </p:spPr>
      </p:sp>
      <p:sp>
        <p:nvSpPr>
          <p:cNvPr id="412" name="Google Shape;412;p17"/>
          <p:cNvSpPr/>
          <p:nvPr/>
        </p:nvSpPr>
        <p:spPr>
          <a:xfrm>
            <a:off x="7371900" y="9706133"/>
            <a:ext cx="10387378" cy="1676383"/>
          </a:xfrm>
          <a:custGeom>
            <a:rect b="b" l="l" r="r" t="t"/>
            <a:pathLst>
              <a:path extrusionOk="0" h="1676383" w="10387378">
                <a:moveTo>
                  <a:pt x="0" y="0"/>
                </a:moveTo>
                <a:lnTo>
                  <a:pt x="10387378" y="0"/>
                </a:lnTo>
                <a:lnTo>
                  <a:pt x="10387378" y="1676383"/>
                </a:lnTo>
                <a:lnTo>
                  <a:pt x="0" y="1676383"/>
                </a:lnTo>
                <a:lnTo>
                  <a:pt x="0" y="0"/>
                </a:lnTo>
                <a:close/>
              </a:path>
            </a:pathLst>
          </a:custGeom>
          <a:blipFill rotWithShape="1">
            <a:blip r:embed="rId4">
              <a:alphaModFix/>
            </a:blip>
            <a:stretch>
              <a:fillRect b="-6436" l="-4147" r="-2930" t="-1378"/>
            </a:stretch>
          </a:blipFill>
          <a:ln>
            <a:noFill/>
          </a:ln>
        </p:spPr>
      </p:sp>
      <p:grpSp>
        <p:nvGrpSpPr>
          <p:cNvPr id="413" name="Google Shape;413;p17"/>
          <p:cNvGrpSpPr/>
          <p:nvPr/>
        </p:nvGrpSpPr>
        <p:grpSpPr>
          <a:xfrm>
            <a:off x="7340313" y="2031942"/>
            <a:ext cx="10418965" cy="8013840"/>
            <a:chOff x="0" y="-38100"/>
            <a:chExt cx="2744090" cy="2110641"/>
          </a:xfrm>
        </p:grpSpPr>
        <p:sp>
          <p:nvSpPr>
            <p:cNvPr id="414" name="Google Shape;414;p17"/>
            <p:cNvSpPr/>
            <p:nvPr/>
          </p:nvSpPr>
          <p:spPr>
            <a:xfrm>
              <a:off x="0" y="0"/>
              <a:ext cx="2744090" cy="2072541"/>
            </a:xfrm>
            <a:custGeom>
              <a:rect b="b" l="l" r="r" t="t"/>
              <a:pathLst>
                <a:path extrusionOk="0" h="2072541" w="2744090">
                  <a:moveTo>
                    <a:pt x="37896" y="0"/>
                  </a:moveTo>
                  <a:lnTo>
                    <a:pt x="2706194" y="0"/>
                  </a:lnTo>
                  <a:cubicBezTo>
                    <a:pt x="2727123" y="0"/>
                    <a:pt x="2744090" y="16967"/>
                    <a:pt x="2744090" y="37896"/>
                  </a:cubicBezTo>
                  <a:lnTo>
                    <a:pt x="2744090" y="2034645"/>
                  </a:lnTo>
                  <a:cubicBezTo>
                    <a:pt x="2744090" y="2055574"/>
                    <a:pt x="2727123" y="2072541"/>
                    <a:pt x="2706194" y="2072541"/>
                  </a:cubicBezTo>
                  <a:lnTo>
                    <a:pt x="37896" y="2072541"/>
                  </a:lnTo>
                  <a:cubicBezTo>
                    <a:pt x="16967" y="2072541"/>
                    <a:pt x="0" y="2055574"/>
                    <a:pt x="0" y="2034645"/>
                  </a:cubicBezTo>
                  <a:lnTo>
                    <a:pt x="0" y="37896"/>
                  </a:lnTo>
                  <a:cubicBezTo>
                    <a:pt x="0" y="16967"/>
                    <a:pt x="16967" y="0"/>
                    <a:pt x="37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7"/>
            <p:cNvSpPr txBox="1"/>
            <p:nvPr/>
          </p:nvSpPr>
          <p:spPr>
            <a:xfrm>
              <a:off x="0" y="-38100"/>
              <a:ext cx="2744090" cy="2110641"/>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6" name="Google Shape;416;p17"/>
          <p:cNvSpPr txBox="1"/>
          <p:nvPr/>
        </p:nvSpPr>
        <p:spPr>
          <a:xfrm>
            <a:off x="1028700" y="578202"/>
            <a:ext cx="5843786" cy="1231106"/>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0" i="0" lang="en-US" sz="6833" u="none" cap="none" strike="noStrike">
                <a:solidFill>
                  <a:srgbClr val="F6F6F6"/>
                </a:solidFill>
                <a:latin typeface="Arial"/>
                <a:ea typeface="Arial"/>
                <a:cs typeface="Arial"/>
                <a:sym typeface="Arial"/>
              </a:rPr>
              <a:t>Case Study</a:t>
            </a:r>
            <a:endParaRPr/>
          </a:p>
        </p:txBody>
      </p:sp>
      <p:sp>
        <p:nvSpPr>
          <p:cNvPr id="417" name="Google Shape;417;p17"/>
          <p:cNvSpPr txBox="1"/>
          <p:nvPr/>
        </p:nvSpPr>
        <p:spPr>
          <a:xfrm>
            <a:off x="1042566" y="1836271"/>
            <a:ext cx="7457787" cy="196595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F6F6F6"/>
                </a:solidFill>
                <a:latin typeface="Arial"/>
                <a:ea typeface="Arial"/>
                <a:cs typeface="Arial"/>
                <a:sym typeface="Arial"/>
              </a:rPr>
              <a:t>VAE for Anomaly Detection in Network Security</a:t>
            </a:r>
            <a:endParaRPr/>
          </a:p>
          <a:p>
            <a:pPr indent="0" lvl="0" marL="0" marR="0" rtl="0" algn="l">
              <a:lnSpc>
                <a:spcPct val="140000"/>
              </a:lnSpc>
              <a:spcBef>
                <a:spcPts val="0"/>
              </a:spcBef>
              <a:spcAft>
                <a:spcPts val="0"/>
              </a:spcAft>
              <a:buNone/>
            </a:pPr>
            <a:r>
              <a:t/>
            </a:r>
            <a:endParaRPr b="0" i="0" sz="3600" u="none" cap="none" strike="noStrike">
              <a:solidFill>
                <a:srgbClr val="F6F6F6"/>
              </a:solidFill>
              <a:latin typeface="Arial"/>
              <a:ea typeface="Arial"/>
              <a:cs typeface="Arial"/>
              <a:sym typeface="Arial"/>
            </a:endParaRPr>
          </a:p>
        </p:txBody>
      </p:sp>
      <p:sp>
        <p:nvSpPr>
          <p:cNvPr id="418" name="Google Shape;418;p17"/>
          <p:cNvSpPr txBox="1"/>
          <p:nvPr/>
        </p:nvSpPr>
        <p:spPr>
          <a:xfrm>
            <a:off x="7825714" y="4067068"/>
            <a:ext cx="9476616" cy="544805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384" u="none" cap="none" strike="noStrike">
                <a:solidFill>
                  <a:srgbClr val="000000"/>
                </a:solidFill>
                <a:latin typeface="Arial"/>
                <a:ea typeface="Arial"/>
                <a:cs typeface="Arial"/>
                <a:sym typeface="Arial"/>
              </a:rPr>
              <a:t>In the field of network security, VAEs have been employed to detect unusual patterns of activity that could indicate a cyber attack. By training on normal network traffic data, the VAE learns to reconstruct typical traffic patterns. Deviations from these patterns, identified by high reconstruction errors, suggest potential security breaches.</a:t>
            </a:r>
            <a:endParaRPr/>
          </a:p>
          <a:p>
            <a:pPr indent="0" lvl="0" marL="0" marR="0" rtl="0" algn="l">
              <a:lnSpc>
                <a:spcPct val="140011"/>
              </a:lnSpc>
              <a:spcBef>
                <a:spcPts val="0"/>
              </a:spcBef>
              <a:spcAft>
                <a:spcPts val="0"/>
              </a:spcAft>
              <a:buNone/>
            </a:pPr>
            <a:r>
              <a:t/>
            </a:r>
            <a:endParaRPr b="0" i="0" sz="3384" u="none" cap="none" strike="noStrike">
              <a:solidFill>
                <a:srgbClr val="000000"/>
              </a:solidFill>
              <a:latin typeface="Arial"/>
              <a:ea typeface="Arial"/>
              <a:cs typeface="Arial"/>
              <a:sym typeface="Arial"/>
            </a:endParaRPr>
          </a:p>
        </p:txBody>
      </p:sp>
      <p:sp>
        <p:nvSpPr>
          <p:cNvPr id="419" name="Google Shape;419;p17"/>
          <p:cNvSpPr txBox="1"/>
          <p:nvPr/>
        </p:nvSpPr>
        <p:spPr>
          <a:xfrm>
            <a:off x="9091717" y="2737674"/>
            <a:ext cx="6947743" cy="1041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9015DB"/>
                </a:solidFill>
                <a:latin typeface="Arial"/>
                <a:ea typeface="Arial"/>
                <a:cs typeface="Arial"/>
                <a:sym typeface="Arial"/>
              </a:rPr>
              <a:t> Real-World Example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8"/>
          <p:cNvSpPr txBox="1"/>
          <p:nvPr/>
        </p:nvSpPr>
        <p:spPr>
          <a:xfrm>
            <a:off x="1841694" y="2043253"/>
            <a:ext cx="15669836" cy="2575925"/>
          </a:xfrm>
          <a:prstGeom prst="rect">
            <a:avLst/>
          </a:prstGeom>
          <a:noFill/>
          <a:ln>
            <a:noFill/>
          </a:ln>
        </p:spPr>
        <p:txBody>
          <a:bodyPr anchorCtr="0" anchor="t" bIns="0" lIns="0" spcFirstLastPara="1" rIns="0" wrap="square" tIns="0">
            <a:spAutoFit/>
          </a:bodyPr>
          <a:lstStyle/>
          <a:p>
            <a:pPr indent="0" lvl="0" marL="0" marR="0" rtl="0" algn="ctr">
              <a:lnSpc>
                <a:spcPct val="576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576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425" name="Google Shape;425;p18"/>
          <p:cNvGrpSpPr/>
          <p:nvPr/>
        </p:nvGrpSpPr>
        <p:grpSpPr>
          <a:xfrm>
            <a:off x="11293099" y="1589374"/>
            <a:ext cx="9492724" cy="8954950"/>
            <a:chOff x="0" y="-38100"/>
            <a:chExt cx="2500141" cy="2358505"/>
          </a:xfrm>
        </p:grpSpPr>
        <p:sp>
          <p:nvSpPr>
            <p:cNvPr id="426" name="Google Shape;426;p18"/>
            <p:cNvSpPr/>
            <p:nvPr/>
          </p:nvSpPr>
          <p:spPr>
            <a:xfrm>
              <a:off x="0" y="0"/>
              <a:ext cx="2500141" cy="2320405"/>
            </a:xfrm>
            <a:custGeom>
              <a:rect b="b" l="l" r="r" t="t"/>
              <a:pathLst>
                <a:path extrusionOk="0" h="2320405" w="2500141">
                  <a:moveTo>
                    <a:pt x="41594" y="0"/>
                  </a:moveTo>
                  <a:lnTo>
                    <a:pt x="2458547" y="0"/>
                  </a:lnTo>
                  <a:cubicBezTo>
                    <a:pt x="2481519" y="0"/>
                    <a:pt x="2500141" y="18622"/>
                    <a:pt x="2500141" y="41594"/>
                  </a:cubicBezTo>
                  <a:lnTo>
                    <a:pt x="2500141" y="2278812"/>
                  </a:lnTo>
                  <a:cubicBezTo>
                    <a:pt x="2500141" y="2289843"/>
                    <a:pt x="2495759" y="2300423"/>
                    <a:pt x="2487959" y="2308223"/>
                  </a:cubicBezTo>
                  <a:cubicBezTo>
                    <a:pt x="2480158" y="2316023"/>
                    <a:pt x="2469579" y="2320405"/>
                    <a:pt x="2458547" y="2320405"/>
                  </a:cubicBezTo>
                  <a:lnTo>
                    <a:pt x="41594" y="2320405"/>
                  </a:lnTo>
                  <a:cubicBezTo>
                    <a:pt x="18622" y="2320405"/>
                    <a:pt x="0" y="2301783"/>
                    <a:pt x="0" y="2278812"/>
                  </a:cubicBezTo>
                  <a:lnTo>
                    <a:pt x="0" y="41594"/>
                  </a:lnTo>
                  <a:cubicBezTo>
                    <a:pt x="0" y="18622"/>
                    <a:pt x="18622" y="0"/>
                    <a:pt x="415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8"/>
            <p:cNvSpPr txBox="1"/>
            <p:nvPr/>
          </p:nvSpPr>
          <p:spPr>
            <a:xfrm>
              <a:off x="0" y="-38100"/>
              <a:ext cx="2500141" cy="2358505"/>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8" name="Google Shape;428;p18"/>
          <p:cNvSpPr/>
          <p:nvPr/>
        </p:nvSpPr>
        <p:spPr>
          <a:xfrm>
            <a:off x="-59256" y="0"/>
            <a:ext cx="18347256" cy="5246370"/>
          </a:xfrm>
          <a:custGeom>
            <a:rect b="b" l="l" r="r" t="t"/>
            <a:pathLst>
              <a:path extrusionOk="0" h="4635500" w="16210962">
                <a:moveTo>
                  <a:pt x="0" y="0"/>
                </a:moveTo>
                <a:lnTo>
                  <a:pt x="0" y="4635500"/>
                </a:lnTo>
                <a:lnTo>
                  <a:pt x="16210962" y="3911600"/>
                </a:lnTo>
                <a:lnTo>
                  <a:pt x="16210962" y="0"/>
                </a:lnTo>
                <a:close/>
              </a:path>
            </a:pathLst>
          </a:custGeom>
          <a:blipFill rotWithShape="1">
            <a:blip r:embed="rId3">
              <a:alphaModFix/>
            </a:blip>
            <a:stretch>
              <a:fillRect b="-51412" l="0" r="0" t="-51414"/>
            </a:stretch>
          </a:blipFill>
          <a:ln>
            <a:noFill/>
          </a:ln>
        </p:spPr>
      </p:sp>
      <p:sp>
        <p:nvSpPr>
          <p:cNvPr id="429" name="Google Shape;429;p18"/>
          <p:cNvSpPr txBox="1"/>
          <p:nvPr/>
        </p:nvSpPr>
        <p:spPr>
          <a:xfrm>
            <a:off x="9311053" y="1534010"/>
            <a:ext cx="6458903" cy="99187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200" u="none" cap="none" strike="noStrike">
                <a:solidFill>
                  <a:srgbClr val="101010"/>
                </a:solidFill>
                <a:latin typeface="Arial"/>
                <a:ea typeface="Arial"/>
                <a:cs typeface="Arial"/>
                <a:sym typeface="Arial"/>
              </a:rPr>
              <a:t> Real-world Example</a:t>
            </a:r>
            <a:endParaRPr/>
          </a:p>
        </p:txBody>
      </p:sp>
      <p:sp>
        <p:nvSpPr>
          <p:cNvPr id="430" name="Google Shape;430;p18"/>
          <p:cNvSpPr/>
          <p:nvPr/>
        </p:nvSpPr>
        <p:spPr>
          <a:xfrm>
            <a:off x="-81911" y="0"/>
            <a:ext cx="18347256" cy="5246370"/>
          </a:xfrm>
          <a:custGeom>
            <a:rect b="b" l="l" r="r" t="t"/>
            <a:pathLst>
              <a:path extrusionOk="0" h="4635500" w="16210962">
                <a:moveTo>
                  <a:pt x="0" y="0"/>
                </a:moveTo>
                <a:lnTo>
                  <a:pt x="0" y="4635500"/>
                </a:lnTo>
                <a:lnTo>
                  <a:pt x="16210962" y="3911600"/>
                </a:lnTo>
                <a:lnTo>
                  <a:pt x="16210962" y="0"/>
                </a:lnTo>
                <a:close/>
              </a:path>
            </a:pathLst>
          </a:custGeom>
          <a:solidFill>
            <a:srgbClr val="5E118D">
              <a:alpha val="84705"/>
            </a:srgbClr>
          </a:solidFill>
          <a:ln cap="flat" cmpd="sng" w="12700">
            <a:solidFill>
              <a:srgbClr val="000000"/>
            </a:solidFill>
            <a:prstDash val="solid"/>
            <a:round/>
            <a:headEnd len="sm" w="sm" type="none"/>
            <a:tailEnd len="sm" w="sm" type="none"/>
          </a:ln>
        </p:spPr>
      </p:sp>
      <p:sp>
        <p:nvSpPr>
          <p:cNvPr id="431" name="Google Shape;431;p18"/>
          <p:cNvSpPr/>
          <p:nvPr/>
        </p:nvSpPr>
        <p:spPr>
          <a:xfrm>
            <a:off x="7346815" y="9706133"/>
            <a:ext cx="10387378" cy="1676383"/>
          </a:xfrm>
          <a:custGeom>
            <a:rect b="b" l="l" r="r" t="t"/>
            <a:pathLst>
              <a:path extrusionOk="0" h="1676383" w="10387378">
                <a:moveTo>
                  <a:pt x="0" y="0"/>
                </a:moveTo>
                <a:lnTo>
                  <a:pt x="10387378" y="0"/>
                </a:lnTo>
                <a:lnTo>
                  <a:pt x="10387378" y="1676383"/>
                </a:lnTo>
                <a:lnTo>
                  <a:pt x="0" y="1676383"/>
                </a:lnTo>
                <a:lnTo>
                  <a:pt x="0" y="0"/>
                </a:lnTo>
                <a:close/>
              </a:path>
            </a:pathLst>
          </a:custGeom>
          <a:blipFill rotWithShape="1">
            <a:blip r:embed="rId4">
              <a:alphaModFix/>
            </a:blip>
            <a:stretch>
              <a:fillRect b="-6436" l="-4147" r="-2930" t="-1378"/>
            </a:stretch>
          </a:blipFill>
          <a:ln>
            <a:noFill/>
          </a:ln>
        </p:spPr>
      </p:sp>
      <p:grpSp>
        <p:nvGrpSpPr>
          <p:cNvPr id="432" name="Google Shape;432;p18"/>
          <p:cNvGrpSpPr/>
          <p:nvPr/>
        </p:nvGrpSpPr>
        <p:grpSpPr>
          <a:xfrm>
            <a:off x="7340313" y="2031942"/>
            <a:ext cx="10567501" cy="7954853"/>
            <a:chOff x="0" y="-38100"/>
            <a:chExt cx="2783210" cy="2095105"/>
          </a:xfrm>
        </p:grpSpPr>
        <p:sp>
          <p:nvSpPr>
            <p:cNvPr id="433" name="Google Shape;433;p18"/>
            <p:cNvSpPr/>
            <p:nvPr/>
          </p:nvSpPr>
          <p:spPr>
            <a:xfrm>
              <a:off x="0" y="0"/>
              <a:ext cx="2783210" cy="2057005"/>
            </a:xfrm>
            <a:custGeom>
              <a:rect b="b" l="l" r="r" t="t"/>
              <a:pathLst>
                <a:path extrusionOk="0" h="2057005" w="2783210">
                  <a:moveTo>
                    <a:pt x="37363" y="0"/>
                  </a:moveTo>
                  <a:lnTo>
                    <a:pt x="2745847" y="0"/>
                  </a:lnTo>
                  <a:cubicBezTo>
                    <a:pt x="2766482" y="0"/>
                    <a:pt x="2783210" y="16728"/>
                    <a:pt x="2783210" y="37363"/>
                  </a:cubicBezTo>
                  <a:lnTo>
                    <a:pt x="2783210" y="2019642"/>
                  </a:lnTo>
                  <a:cubicBezTo>
                    <a:pt x="2783210" y="2029551"/>
                    <a:pt x="2779274" y="2039055"/>
                    <a:pt x="2772267" y="2046062"/>
                  </a:cubicBezTo>
                  <a:cubicBezTo>
                    <a:pt x="2765260" y="2053069"/>
                    <a:pt x="2755756" y="2057005"/>
                    <a:pt x="2745847" y="2057005"/>
                  </a:cubicBezTo>
                  <a:lnTo>
                    <a:pt x="37363" y="2057005"/>
                  </a:lnTo>
                  <a:cubicBezTo>
                    <a:pt x="16728" y="2057005"/>
                    <a:pt x="0" y="2040277"/>
                    <a:pt x="0" y="2019642"/>
                  </a:cubicBezTo>
                  <a:lnTo>
                    <a:pt x="0" y="37363"/>
                  </a:lnTo>
                  <a:cubicBezTo>
                    <a:pt x="0" y="27454"/>
                    <a:pt x="3936" y="17950"/>
                    <a:pt x="10943" y="10943"/>
                  </a:cubicBezTo>
                  <a:cubicBezTo>
                    <a:pt x="17950" y="3936"/>
                    <a:pt x="27454" y="0"/>
                    <a:pt x="37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8"/>
            <p:cNvSpPr txBox="1"/>
            <p:nvPr/>
          </p:nvSpPr>
          <p:spPr>
            <a:xfrm>
              <a:off x="0" y="-38100"/>
              <a:ext cx="2783210" cy="2095105"/>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5" name="Google Shape;435;p18"/>
          <p:cNvSpPr txBox="1"/>
          <p:nvPr/>
        </p:nvSpPr>
        <p:spPr>
          <a:xfrm>
            <a:off x="1466645" y="873800"/>
            <a:ext cx="3665041" cy="1302803"/>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0" i="0" lang="en-US" sz="6833" u="none" cap="none" strike="noStrike">
                <a:solidFill>
                  <a:srgbClr val="F6F6F6"/>
                </a:solidFill>
                <a:latin typeface="Arial"/>
                <a:ea typeface="Arial"/>
                <a:cs typeface="Arial"/>
                <a:sym typeface="Arial"/>
              </a:rPr>
              <a:t> Results:</a:t>
            </a:r>
            <a:endParaRPr/>
          </a:p>
        </p:txBody>
      </p:sp>
      <p:sp>
        <p:nvSpPr>
          <p:cNvPr id="436" name="Google Shape;436;p18"/>
          <p:cNvSpPr txBox="1"/>
          <p:nvPr/>
        </p:nvSpPr>
        <p:spPr>
          <a:xfrm>
            <a:off x="8272638" y="2742490"/>
            <a:ext cx="9238893" cy="3149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Outcome:</a:t>
            </a:r>
            <a:r>
              <a:rPr b="0" i="0" lang="en-US" sz="3500" u="none" cap="none" strike="noStrike">
                <a:solidFill>
                  <a:srgbClr val="FFFFFF"/>
                </a:solidFill>
                <a:latin typeface="Arial"/>
                <a:ea typeface="Arial"/>
                <a:cs typeface="Arial"/>
                <a:sym typeface="Arial"/>
              </a:rPr>
              <a:t> </a:t>
            </a:r>
            <a:r>
              <a:rPr b="0" i="0" lang="en-US" sz="3500" u="none" cap="none" strike="noStrike">
                <a:solidFill>
                  <a:srgbClr val="101010"/>
                </a:solidFill>
                <a:latin typeface="Arial"/>
                <a:ea typeface="Arial"/>
                <a:cs typeface="Arial"/>
                <a:sym typeface="Arial"/>
              </a:rPr>
              <a:t>The VAE detected several instances of anomalous traffic that were indicative of security threats, such as DDoS attacks and data exfiltration attempts.</a:t>
            </a:r>
            <a:endParaRPr/>
          </a:p>
          <a:p>
            <a:pPr indent="0" lvl="0" marL="0" marR="0" rtl="0" algn="l">
              <a:lnSpc>
                <a:spcPct val="140000"/>
              </a:lnSpc>
              <a:spcBef>
                <a:spcPts val="0"/>
              </a:spcBef>
              <a:spcAft>
                <a:spcPts val="0"/>
              </a:spcAft>
              <a:buNone/>
            </a:pPr>
            <a:r>
              <a:t/>
            </a:r>
            <a:endParaRPr b="0" i="0" sz="3500" u="none" cap="none" strike="noStrike">
              <a:solidFill>
                <a:srgbClr val="101010"/>
              </a:solidFill>
              <a:latin typeface="Arial"/>
              <a:ea typeface="Arial"/>
              <a:cs typeface="Arial"/>
              <a:sym typeface="Arial"/>
            </a:endParaRPr>
          </a:p>
        </p:txBody>
      </p:sp>
      <p:sp>
        <p:nvSpPr>
          <p:cNvPr id="437" name="Google Shape;437;p18"/>
          <p:cNvSpPr/>
          <p:nvPr/>
        </p:nvSpPr>
        <p:spPr>
          <a:xfrm>
            <a:off x="7660500" y="2885365"/>
            <a:ext cx="413339" cy="463125"/>
          </a:xfrm>
          <a:custGeom>
            <a:rect b="b" l="l" r="r" t="t"/>
            <a:pathLst>
              <a:path extrusionOk="0" h="463125" w="413339">
                <a:moveTo>
                  <a:pt x="0" y="0"/>
                </a:moveTo>
                <a:lnTo>
                  <a:pt x="413339" y="0"/>
                </a:lnTo>
                <a:lnTo>
                  <a:pt x="413339" y="463126"/>
                </a:lnTo>
                <a:lnTo>
                  <a:pt x="0" y="463126"/>
                </a:lnTo>
                <a:lnTo>
                  <a:pt x="0" y="0"/>
                </a:lnTo>
                <a:close/>
              </a:path>
            </a:pathLst>
          </a:custGeom>
          <a:blipFill rotWithShape="1">
            <a:blip r:embed="rId5">
              <a:alphaModFix/>
            </a:blip>
            <a:stretch>
              <a:fillRect b="0" l="0" r="0" t="0"/>
            </a:stretch>
          </a:blipFill>
          <a:ln>
            <a:noFill/>
          </a:ln>
        </p:spPr>
      </p:sp>
      <p:sp>
        <p:nvSpPr>
          <p:cNvPr id="438" name="Google Shape;438;p18"/>
          <p:cNvSpPr txBox="1"/>
          <p:nvPr/>
        </p:nvSpPr>
        <p:spPr>
          <a:xfrm>
            <a:off x="8272638" y="6108700"/>
            <a:ext cx="9238893" cy="3149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Improvements Achieved:  Improvements Achieved: Enhanced ability to detect and respond to security threats in real-time, reducing the impact of potential breaches.</a:t>
            </a:r>
            <a:endParaRPr/>
          </a:p>
          <a:p>
            <a:pPr indent="0" lvl="0" marL="0" marR="0" rtl="0" algn="l">
              <a:lnSpc>
                <a:spcPct val="140000"/>
              </a:lnSpc>
              <a:spcBef>
                <a:spcPts val="0"/>
              </a:spcBef>
              <a:spcAft>
                <a:spcPts val="0"/>
              </a:spcAft>
              <a:buNone/>
            </a:pPr>
            <a:r>
              <a:t/>
            </a:r>
            <a:endParaRPr b="0" i="0" sz="3500" u="none" cap="none" strike="noStrike">
              <a:solidFill>
                <a:srgbClr val="101010"/>
              </a:solidFill>
              <a:latin typeface="Arial"/>
              <a:ea typeface="Arial"/>
              <a:cs typeface="Arial"/>
              <a:sym typeface="Arial"/>
            </a:endParaRPr>
          </a:p>
        </p:txBody>
      </p:sp>
      <p:sp>
        <p:nvSpPr>
          <p:cNvPr id="439" name="Google Shape;439;p18"/>
          <p:cNvSpPr/>
          <p:nvPr/>
        </p:nvSpPr>
        <p:spPr>
          <a:xfrm>
            <a:off x="7660500" y="6251575"/>
            <a:ext cx="413339" cy="463125"/>
          </a:xfrm>
          <a:custGeom>
            <a:rect b="b" l="l" r="r" t="t"/>
            <a:pathLst>
              <a:path extrusionOk="0" h="463125" w="413339">
                <a:moveTo>
                  <a:pt x="0" y="0"/>
                </a:moveTo>
                <a:lnTo>
                  <a:pt x="413339" y="0"/>
                </a:lnTo>
                <a:lnTo>
                  <a:pt x="413339" y="463125"/>
                </a:lnTo>
                <a:lnTo>
                  <a:pt x="0" y="46312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9"/>
          <p:cNvSpPr/>
          <p:nvPr/>
        </p:nvSpPr>
        <p:spPr>
          <a:xfrm>
            <a:off x="0" y="1"/>
            <a:ext cx="6615222" cy="10287000"/>
          </a:xfrm>
          <a:custGeom>
            <a:rect b="b" l="l" r="r" t="t"/>
            <a:pathLst>
              <a:path extrusionOk="0" h="10376745" w="6875400">
                <a:moveTo>
                  <a:pt x="0" y="0"/>
                </a:moveTo>
                <a:lnTo>
                  <a:pt x="6875400" y="0"/>
                </a:lnTo>
                <a:lnTo>
                  <a:pt x="6875400" y="10376745"/>
                </a:lnTo>
                <a:lnTo>
                  <a:pt x="0" y="10376745"/>
                </a:lnTo>
                <a:lnTo>
                  <a:pt x="0" y="0"/>
                </a:lnTo>
                <a:close/>
              </a:path>
            </a:pathLst>
          </a:custGeom>
          <a:blipFill rotWithShape="1">
            <a:blip r:embed="rId3">
              <a:alphaModFix/>
            </a:blip>
            <a:stretch>
              <a:fillRect b="0" l="-27654" r="-98723" t="0"/>
            </a:stretch>
          </a:blipFill>
          <a:ln>
            <a:noFill/>
          </a:ln>
        </p:spPr>
      </p:sp>
      <p:grpSp>
        <p:nvGrpSpPr>
          <p:cNvPr id="445" name="Google Shape;445;p19"/>
          <p:cNvGrpSpPr/>
          <p:nvPr/>
        </p:nvGrpSpPr>
        <p:grpSpPr>
          <a:xfrm>
            <a:off x="0" y="-139191"/>
            <a:ext cx="6615222" cy="10426191"/>
            <a:chOff x="0" y="-38100"/>
            <a:chExt cx="1742281" cy="2853915"/>
          </a:xfrm>
        </p:grpSpPr>
        <p:sp>
          <p:nvSpPr>
            <p:cNvPr id="446" name="Google Shape;446;p19"/>
            <p:cNvSpPr/>
            <p:nvPr/>
          </p:nvSpPr>
          <p:spPr>
            <a:xfrm>
              <a:off x="0" y="0"/>
              <a:ext cx="1742281" cy="2815815"/>
            </a:xfrm>
            <a:custGeom>
              <a:rect b="b" l="l" r="r" t="t"/>
              <a:pathLst>
                <a:path extrusionOk="0" h="2815815" w="1742281">
                  <a:moveTo>
                    <a:pt x="0" y="0"/>
                  </a:moveTo>
                  <a:lnTo>
                    <a:pt x="1742281" y="0"/>
                  </a:lnTo>
                  <a:lnTo>
                    <a:pt x="1742281" y="2815815"/>
                  </a:lnTo>
                  <a:lnTo>
                    <a:pt x="0" y="2815815"/>
                  </a:lnTo>
                  <a:close/>
                </a:path>
              </a:pathLst>
            </a:custGeom>
            <a:solidFill>
              <a:srgbClr val="5E118D">
                <a:alpha val="80000"/>
              </a:srgbClr>
            </a:solidFill>
            <a:ln>
              <a:noFill/>
            </a:ln>
          </p:spPr>
        </p:sp>
        <p:sp>
          <p:nvSpPr>
            <p:cNvPr id="447" name="Google Shape;447;p19"/>
            <p:cNvSpPr txBox="1"/>
            <p:nvPr/>
          </p:nvSpPr>
          <p:spPr>
            <a:xfrm>
              <a:off x="0" y="-38100"/>
              <a:ext cx="1742281" cy="2853915"/>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8" name="Google Shape;448;p19"/>
          <p:cNvSpPr/>
          <p:nvPr/>
        </p:nvSpPr>
        <p:spPr>
          <a:xfrm>
            <a:off x="2122309" y="9455785"/>
            <a:ext cx="1497358" cy="415517"/>
          </a:xfrm>
          <a:custGeom>
            <a:rect b="b" l="l" r="r" t="t"/>
            <a:pathLst>
              <a:path extrusionOk="0" h="415517" w="1497358">
                <a:moveTo>
                  <a:pt x="0" y="0"/>
                </a:moveTo>
                <a:lnTo>
                  <a:pt x="1497358" y="0"/>
                </a:lnTo>
                <a:lnTo>
                  <a:pt x="1497358" y="415517"/>
                </a:lnTo>
                <a:lnTo>
                  <a:pt x="0" y="415517"/>
                </a:lnTo>
                <a:lnTo>
                  <a:pt x="0" y="0"/>
                </a:lnTo>
                <a:close/>
              </a:path>
            </a:pathLst>
          </a:custGeom>
          <a:blipFill rotWithShape="1">
            <a:blip r:embed="rId4">
              <a:alphaModFix amt="58999"/>
            </a:blip>
            <a:stretch>
              <a:fillRect b="0" l="0" r="0" t="0"/>
            </a:stretch>
          </a:blipFill>
          <a:ln>
            <a:noFill/>
          </a:ln>
        </p:spPr>
      </p:sp>
      <p:sp>
        <p:nvSpPr>
          <p:cNvPr id="449" name="Google Shape;449;p19"/>
          <p:cNvSpPr/>
          <p:nvPr/>
        </p:nvSpPr>
        <p:spPr>
          <a:xfrm>
            <a:off x="2122309" y="7327259"/>
            <a:ext cx="2110427" cy="1931041"/>
          </a:xfrm>
          <a:custGeom>
            <a:rect b="b" l="l" r="r" t="t"/>
            <a:pathLst>
              <a:path extrusionOk="0" h="1931041" w="2110427">
                <a:moveTo>
                  <a:pt x="0" y="0"/>
                </a:moveTo>
                <a:lnTo>
                  <a:pt x="2110426" y="0"/>
                </a:lnTo>
                <a:lnTo>
                  <a:pt x="2110426" y="1931041"/>
                </a:lnTo>
                <a:lnTo>
                  <a:pt x="0" y="1931041"/>
                </a:lnTo>
                <a:lnTo>
                  <a:pt x="0" y="0"/>
                </a:lnTo>
                <a:close/>
              </a:path>
            </a:pathLst>
          </a:custGeom>
          <a:blipFill rotWithShape="1">
            <a:blip r:embed="rId5">
              <a:alphaModFix/>
            </a:blip>
            <a:stretch>
              <a:fillRect b="0" l="0" r="0" t="0"/>
            </a:stretch>
          </a:blipFill>
          <a:ln>
            <a:noFill/>
          </a:ln>
        </p:spPr>
      </p:sp>
      <p:sp>
        <p:nvSpPr>
          <p:cNvPr id="450" name="Google Shape;450;p19"/>
          <p:cNvSpPr txBox="1"/>
          <p:nvPr/>
        </p:nvSpPr>
        <p:spPr>
          <a:xfrm>
            <a:off x="8056044" y="2403082"/>
            <a:ext cx="9203256" cy="685521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484" u="none" cap="none" strike="noStrike">
                <a:solidFill>
                  <a:srgbClr val="000000"/>
                </a:solidFill>
                <a:latin typeface="Arial"/>
                <a:ea typeface="Arial"/>
                <a:cs typeface="Arial"/>
                <a:sym typeface="Arial"/>
              </a:rPr>
              <a:t>Financial institutions often deal with incomplete datasets, which can hinder accurate analysis and decision-making.</a:t>
            </a:r>
            <a:endParaRPr/>
          </a:p>
          <a:p>
            <a:pPr indent="0" lvl="0" marL="0" marR="0" rtl="0" algn="l">
              <a:lnSpc>
                <a:spcPct val="140011"/>
              </a:lnSpc>
              <a:spcBef>
                <a:spcPts val="0"/>
              </a:spcBef>
              <a:spcAft>
                <a:spcPts val="0"/>
              </a:spcAft>
              <a:buNone/>
            </a:pPr>
            <a:r>
              <a:t/>
            </a:r>
            <a:endParaRPr b="0" i="0" sz="3484" u="none" cap="none" strike="noStrike">
              <a:solidFill>
                <a:srgbClr val="000000"/>
              </a:solidFill>
              <a:latin typeface="Arial"/>
              <a:ea typeface="Arial"/>
              <a:cs typeface="Arial"/>
              <a:sym typeface="Arial"/>
            </a:endParaRPr>
          </a:p>
          <a:p>
            <a:pPr indent="0" lvl="0" marL="0" marR="0" rtl="0" algn="l">
              <a:lnSpc>
                <a:spcPct val="140011"/>
              </a:lnSpc>
              <a:spcBef>
                <a:spcPts val="0"/>
              </a:spcBef>
              <a:spcAft>
                <a:spcPts val="0"/>
              </a:spcAft>
              <a:buNone/>
            </a:pPr>
            <a:r>
              <a:rPr b="0" i="0" lang="en-US" sz="3484" u="none" cap="none" strike="noStrike">
                <a:solidFill>
                  <a:srgbClr val="000000"/>
                </a:solidFill>
                <a:latin typeface="Arial"/>
                <a:ea typeface="Arial"/>
                <a:cs typeface="Arial"/>
                <a:sym typeface="Arial"/>
              </a:rPr>
              <a:t>VAEs have been applied to impute missing values in financial records by learning the underlying structure of the data.  </a:t>
            </a:r>
            <a:endParaRPr/>
          </a:p>
          <a:p>
            <a:pPr indent="0" lvl="0" marL="0" marR="0" rtl="0" algn="l">
              <a:lnSpc>
                <a:spcPct val="140011"/>
              </a:lnSpc>
              <a:spcBef>
                <a:spcPts val="0"/>
              </a:spcBef>
              <a:spcAft>
                <a:spcPts val="0"/>
              </a:spcAft>
              <a:buNone/>
            </a:pPr>
            <a:r>
              <a:t/>
            </a:r>
            <a:endParaRPr b="0" i="0" sz="3484" u="none" cap="none" strike="noStrike">
              <a:solidFill>
                <a:srgbClr val="000000"/>
              </a:solidFill>
              <a:latin typeface="Arial"/>
              <a:ea typeface="Arial"/>
              <a:cs typeface="Arial"/>
              <a:sym typeface="Arial"/>
            </a:endParaRPr>
          </a:p>
          <a:p>
            <a:pPr indent="0" lvl="0" marL="0" marR="0" rtl="0" algn="l">
              <a:lnSpc>
                <a:spcPct val="140011"/>
              </a:lnSpc>
              <a:spcBef>
                <a:spcPts val="0"/>
              </a:spcBef>
              <a:spcAft>
                <a:spcPts val="0"/>
              </a:spcAft>
              <a:buNone/>
            </a:pPr>
            <a:r>
              <a:rPr b="0" i="0" lang="en-US" sz="3484" u="none" cap="none" strike="noStrike">
                <a:solidFill>
                  <a:srgbClr val="000000"/>
                </a:solidFill>
                <a:latin typeface="Arial"/>
                <a:ea typeface="Arial"/>
                <a:cs typeface="Arial"/>
                <a:sym typeface="Arial"/>
              </a:rPr>
              <a:t>This allows for more accurate and complete datasets, improving financial modeling and forecasting.</a:t>
            </a:r>
            <a:endParaRPr/>
          </a:p>
        </p:txBody>
      </p:sp>
      <p:sp>
        <p:nvSpPr>
          <p:cNvPr id="451" name="Google Shape;451;p19"/>
          <p:cNvSpPr/>
          <p:nvPr/>
        </p:nvSpPr>
        <p:spPr>
          <a:xfrm>
            <a:off x="7446801" y="2536432"/>
            <a:ext cx="413339" cy="463125"/>
          </a:xfrm>
          <a:custGeom>
            <a:rect b="b" l="l" r="r" t="t"/>
            <a:pathLst>
              <a:path extrusionOk="0" h="463125" w="413339">
                <a:moveTo>
                  <a:pt x="0" y="0"/>
                </a:moveTo>
                <a:lnTo>
                  <a:pt x="413339" y="0"/>
                </a:lnTo>
                <a:lnTo>
                  <a:pt x="413339" y="463125"/>
                </a:lnTo>
                <a:lnTo>
                  <a:pt x="0" y="463125"/>
                </a:lnTo>
                <a:lnTo>
                  <a:pt x="0" y="0"/>
                </a:lnTo>
                <a:close/>
              </a:path>
            </a:pathLst>
          </a:custGeom>
          <a:blipFill rotWithShape="1">
            <a:blip r:embed="rId6">
              <a:alphaModFix/>
            </a:blip>
            <a:stretch>
              <a:fillRect b="0" l="0" r="0" t="0"/>
            </a:stretch>
          </a:blipFill>
          <a:ln>
            <a:noFill/>
          </a:ln>
        </p:spPr>
      </p:sp>
      <p:sp>
        <p:nvSpPr>
          <p:cNvPr id="452" name="Google Shape;452;p19"/>
          <p:cNvSpPr txBox="1"/>
          <p:nvPr/>
        </p:nvSpPr>
        <p:spPr>
          <a:xfrm>
            <a:off x="1028700" y="1688649"/>
            <a:ext cx="5833920" cy="118507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6218" u="none" cap="none" strike="noStrike">
                <a:solidFill>
                  <a:srgbClr val="FFFFFF"/>
                </a:solidFill>
                <a:latin typeface="Arial"/>
                <a:ea typeface="Arial"/>
                <a:cs typeface="Arial"/>
                <a:sym typeface="Arial"/>
              </a:rPr>
              <a:t>Case Study</a:t>
            </a:r>
            <a:endParaRPr/>
          </a:p>
        </p:txBody>
      </p:sp>
      <p:sp>
        <p:nvSpPr>
          <p:cNvPr id="453" name="Google Shape;453;p19"/>
          <p:cNvSpPr txBox="1"/>
          <p:nvPr/>
        </p:nvSpPr>
        <p:spPr>
          <a:xfrm>
            <a:off x="1117562" y="3200467"/>
            <a:ext cx="4119920" cy="1060459"/>
          </a:xfrm>
          <a:prstGeom prst="rect">
            <a:avLst/>
          </a:prstGeom>
          <a:noFill/>
          <a:ln>
            <a:noFill/>
          </a:ln>
        </p:spPr>
        <p:txBody>
          <a:bodyPr anchorCtr="0" anchor="t" bIns="0" lIns="0" spcFirstLastPara="1" rIns="0" wrap="square" tIns="0">
            <a:spAutoFit/>
          </a:bodyPr>
          <a:lstStyle/>
          <a:p>
            <a:pPr indent="0" lvl="0" marL="0" marR="0" rtl="0" algn="ctr">
              <a:lnSpc>
                <a:spcPct val="117036"/>
              </a:lnSpc>
              <a:spcBef>
                <a:spcPts val="0"/>
              </a:spcBef>
              <a:spcAft>
                <a:spcPts val="0"/>
              </a:spcAft>
              <a:buNone/>
            </a:pPr>
            <a:r>
              <a:rPr b="0" i="0" lang="en-US" sz="3334" u="none" cap="none" strike="noStrike">
                <a:solidFill>
                  <a:srgbClr val="FFFFFF"/>
                </a:solidFill>
                <a:latin typeface="Arial"/>
                <a:ea typeface="Arial"/>
                <a:cs typeface="Arial"/>
                <a:sym typeface="Arial"/>
              </a:rPr>
              <a:t>VAE in Financial Data</a:t>
            </a:r>
            <a:endParaRPr/>
          </a:p>
          <a:p>
            <a:pPr indent="0" lvl="0" marL="0" marR="0" rtl="0" algn="ctr">
              <a:lnSpc>
                <a:spcPct val="117036"/>
              </a:lnSpc>
              <a:spcBef>
                <a:spcPts val="0"/>
              </a:spcBef>
              <a:spcAft>
                <a:spcPts val="0"/>
              </a:spcAft>
              <a:buNone/>
            </a:pPr>
            <a:r>
              <a:rPr b="0" i="0" lang="en-US" sz="3334" u="none" cap="none" strike="noStrike">
                <a:solidFill>
                  <a:srgbClr val="FFFFFF"/>
                </a:solidFill>
                <a:latin typeface="Arial"/>
                <a:ea typeface="Arial"/>
                <a:cs typeface="Arial"/>
                <a:sym typeface="Arial"/>
              </a:rPr>
              <a:t> Imputation</a:t>
            </a:r>
            <a:endParaRPr/>
          </a:p>
        </p:txBody>
      </p:sp>
      <p:sp>
        <p:nvSpPr>
          <p:cNvPr id="454" name="Google Shape;454;p19"/>
          <p:cNvSpPr txBox="1"/>
          <p:nvPr/>
        </p:nvSpPr>
        <p:spPr>
          <a:xfrm>
            <a:off x="8079989" y="885374"/>
            <a:ext cx="6947743" cy="1041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9015DB"/>
                </a:solidFill>
                <a:latin typeface="Arial"/>
                <a:ea typeface="Arial"/>
                <a:cs typeface="Arial"/>
                <a:sym typeface="Arial"/>
              </a:rPr>
              <a:t> Real-World Example</a:t>
            </a:r>
            <a:endParaRPr/>
          </a:p>
        </p:txBody>
      </p:sp>
      <p:sp>
        <p:nvSpPr>
          <p:cNvPr id="455" name="Google Shape;455;p19"/>
          <p:cNvSpPr/>
          <p:nvPr/>
        </p:nvSpPr>
        <p:spPr>
          <a:xfrm>
            <a:off x="7446801" y="4956810"/>
            <a:ext cx="413339" cy="463125"/>
          </a:xfrm>
          <a:custGeom>
            <a:rect b="b" l="l" r="r" t="t"/>
            <a:pathLst>
              <a:path extrusionOk="0" h="463125" w="413339">
                <a:moveTo>
                  <a:pt x="0" y="0"/>
                </a:moveTo>
                <a:lnTo>
                  <a:pt x="413339" y="0"/>
                </a:lnTo>
                <a:lnTo>
                  <a:pt x="413339" y="463125"/>
                </a:lnTo>
                <a:lnTo>
                  <a:pt x="0" y="463125"/>
                </a:lnTo>
                <a:lnTo>
                  <a:pt x="0" y="0"/>
                </a:lnTo>
                <a:close/>
              </a:path>
            </a:pathLst>
          </a:custGeom>
          <a:blipFill rotWithShape="1">
            <a:blip r:embed="rId6">
              <a:alphaModFix/>
            </a:blip>
            <a:stretch>
              <a:fillRect b="0" l="0" r="0" t="0"/>
            </a:stretch>
          </a:blipFill>
          <a:ln>
            <a:noFill/>
          </a:ln>
        </p:spPr>
      </p:sp>
      <p:sp>
        <p:nvSpPr>
          <p:cNvPr id="456" name="Google Shape;456;p19"/>
          <p:cNvSpPr/>
          <p:nvPr/>
        </p:nvSpPr>
        <p:spPr>
          <a:xfrm>
            <a:off x="7446801" y="7372560"/>
            <a:ext cx="413339" cy="463125"/>
          </a:xfrm>
          <a:custGeom>
            <a:rect b="b" l="l" r="r" t="t"/>
            <a:pathLst>
              <a:path extrusionOk="0" h="463125" w="413339">
                <a:moveTo>
                  <a:pt x="0" y="0"/>
                </a:moveTo>
                <a:lnTo>
                  <a:pt x="413339" y="0"/>
                </a:lnTo>
                <a:lnTo>
                  <a:pt x="413339" y="463126"/>
                </a:lnTo>
                <a:lnTo>
                  <a:pt x="0" y="46312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
          <p:cNvSpPr/>
          <p:nvPr/>
        </p:nvSpPr>
        <p:spPr>
          <a:xfrm>
            <a:off x="2268714" y="7450454"/>
            <a:ext cx="6437552" cy="1590612"/>
          </a:xfrm>
          <a:custGeom>
            <a:rect b="b" l="l" r="r" t="t"/>
            <a:pathLst>
              <a:path extrusionOk="0" h="1590612" w="6437552">
                <a:moveTo>
                  <a:pt x="0" y="0"/>
                </a:moveTo>
                <a:lnTo>
                  <a:pt x="6437552" y="0"/>
                </a:lnTo>
                <a:lnTo>
                  <a:pt x="6437552" y="1590612"/>
                </a:lnTo>
                <a:lnTo>
                  <a:pt x="0" y="1590612"/>
                </a:lnTo>
                <a:lnTo>
                  <a:pt x="0" y="0"/>
                </a:lnTo>
                <a:close/>
              </a:path>
            </a:pathLst>
          </a:custGeom>
          <a:blipFill rotWithShape="1">
            <a:blip r:embed="rId3">
              <a:alphaModFix/>
            </a:blip>
            <a:stretch>
              <a:fillRect b="0" l="0" r="0" t="0"/>
            </a:stretch>
          </a:blipFill>
          <a:ln>
            <a:noFill/>
          </a:ln>
        </p:spPr>
      </p:sp>
      <p:sp>
        <p:nvSpPr>
          <p:cNvPr id="114" name="Google Shape;114;p2"/>
          <p:cNvSpPr/>
          <p:nvPr/>
        </p:nvSpPr>
        <p:spPr>
          <a:xfrm>
            <a:off x="12486579" y="189819"/>
            <a:ext cx="5801421" cy="10097181"/>
          </a:xfrm>
          <a:custGeom>
            <a:rect b="b" l="l" r="r" t="t"/>
            <a:pathLst>
              <a:path extrusionOk="0" h="10097181" w="5801421">
                <a:moveTo>
                  <a:pt x="0" y="0"/>
                </a:moveTo>
                <a:lnTo>
                  <a:pt x="5801421" y="0"/>
                </a:lnTo>
                <a:lnTo>
                  <a:pt x="5801421" y="10097181"/>
                </a:lnTo>
                <a:lnTo>
                  <a:pt x="0" y="10097181"/>
                </a:lnTo>
                <a:lnTo>
                  <a:pt x="0" y="0"/>
                </a:lnTo>
                <a:close/>
              </a:path>
            </a:pathLst>
          </a:custGeom>
          <a:blipFill rotWithShape="1">
            <a:blip r:embed="rId4">
              <a:alphaModFix/>
            </a:blip>
            <a:stretch>
              <a:fillRect b="-5441" l="-81802" r="-1710" t="0"/>
            </a:stretch>
          </a:blipFill>
          <a:ln>
            <a:noFill/>
          </a:ln>
        </p:spPr>
      </p:sp>
      <p:sp>
        <p:nvSpPr>
          <p:cNvPr id="115" name="Google Shape;115;p2"/>
          <p:cNvSpPr/>
          <p:nvPr/>
        </p:nvSpPr>
        <p:spPr>
          <a:xfrm>
            <a:off x="795130" y="795130"/>
            <a:ext cx="3713607" cy="4114800"/>
          </a:xfrm>
          <a:custGeom>
            <a:rect b="b" l="l" r="r" t="t"/>
            <a:pathLst>
              <a:path extrusionOk="0" h="4114800" w="3713607">
                <a:moveTo>
                  <a:pt x="0" y="0"/>
                </a:moveTo>
                <a:lnTo>
                  <a:pt x="3713607" y="0"/>
                </a:lnTo>
                <a:lnTo>
                  <a:pt x="3713607" y="4114800"/>
                </a:lnTo>
                <a:lnTo>
                  <a:pt x="0" y="4114800"/>
                </a:lnTo>
                <a:lnTo>
                  <a:pt x="0" y="0"/>
                </a:lnTo>
                <a:close/>
              </a:path>
            </a:pathLst>
          </a:custGeom>
          <a:blipFill rotWithShape="1">
            <a:blip r:embed="rId5">
              <a:alphaModFix/>
            </a:blip>
            <a:stretch>
              <a:fillRect b="0" l="0" r="0" t="0"/>
            </a:stretch>
          </a:blipFill>
          <a:ln>
            <a:noFill/>
          </a:ln>
        </p:spPr>
      </p:sp>
      <p:sp>
        <p:nvSpPr>
          <p:cNvPr id="116" name="Google Shape;116;p2"/>
          <p:cNvSpPr txBox="1"/>
          <p:nvPr/>
        </p:nvSpPr>
        <p:spPr>
          <a:xfrm>
            <a:off x="1935248" y="1810527"/>
            <a:ext cx="9814676" cy="4653388"/>
          </a:xfrm>
          <a:prstGeom prst="rect">
            <a:avLst/>
          </a:prstGeom>
          <a:noFill/>
          <a:ln>
            <a:noFill/>
          </a:ln>
        </p:spPr>
        <p:txBody>
          <a:bodyPr anchorCtr="0" anchor="t" bIns="0" lIns="0" spcFirstLastPara="1" rIns="0" wrap="square" tIns="0">
            <a:spAutoFit/>
          </a:bodyPr>
          <a:lstStyle/>
          <a:p>
            <a:pPr indent="0" lvl="0" marL="0" marR="0" rtl="0" algn="l">
              <a:lnSpc>
                <a:spcPct val="113984"/>
              </a:lnSpc>
              <a:spcBef>
                <a:spcPts val="0"/>
              </a:spcBef>
              <a:spcAft>
                <a:spcPts val="0"/>
              </a:spcAft>
              <a:buNone/>
            </a:pPr>
            <a:r>
              <a:rPr b="0" i="0" lang="en-US" sz="4555" u="none" cap="none" strike="noStrike">
                <a:solidFill>
                  <a:srgbClr val="000000"/>
                </a:solidFill>
                <a:latin typeface="Arial"/>
                <a:ea typeface="Arial"/>
                <a:cs typeface="Arial"/>
                <a:sym typeface="Arial"/>
              </a:rPr>
              <a:t>Dedicated to my late Teacher, a beacon of Knowledge.</a:t>
            </a:r>
            <a:endParaRPr/>
          </a:p>
          <a:p>
            <a:pPr indent="0" lvl="0" marL="0" marR="0" rtl="0" algn="l">
              <a:lnSpc>
                <a:spcPct val="113984"/>
              </a:lnSpc>
              <a:spcBef>
                <a:spcPts val="0"/>
              </a:spcBef>
              <a:spcAft>
                <a:spcPts val="0"/>
              </a:spcAft>
              <a:buNone/>
            </a:pPr>
            <a:r>
              <a:t/>
            </a:r>
            <a:endParaRPr b="0" i="0" sz="4555" u="none" cap="none" strike="noStrike">
              <a:solidFill>
                <a:srgbClr val="000000"/>
              </a:solidFill>
              <a:latin typeface="Arial"/>
              <a:ea typeface="Arial"/>
              <a:cs typeface="Arial"/>
              <a:sym typeface="Arial"/>
            </a:endParaRPr>
          </a:p>
          <a:p>
            <a:pPr indent="0" lvl="0" marL="0" marR="0" rtl="0" algn="l">
              <a:lnSpc>
                <a:spcPct val="113984"/>
              </a:lnSpc>
              <a:spcBef>
                <a:spcPts val="0"/>
              </a:spcBef>
              <a:spcAft>
                <a:spcPts val="0"/>
              </a:spcAft>
              <a:buNone/>
            </a:pPr>
            <a:r>
              <a:rPr b="0" i="0" lang="en-US" sz="4555" u="none" cap="none" strike="noStrike">
                <a:solidFill>
                  <a:srgbClr val="000000"/>
                </a:solidFill>
                <a:latin typeface="Arial"/>
                <a:ea typeface="Arial"/>
                <a:cs typeface="Arial"/>
                <a:sym typeface="Arial"/>
              </a:rPr>
              <a:t>Your Guidance shaped me; now I shape others through </a:t>
            </a:r>
            <a:endParaRPr/>
          </a:p>
          <a:p>
            <a:pPr indent="0" lvl="0" marL="0" marR="0" rtl="0" algn="l">
              <a:lnSpc>
                <a:spcPct val="113984"/>
              </a:lnSpc>
              <a:spcBef>
                <a:spcPts val="0"/>
              </a:spcBef>
              <a:spcAft>
                <a:spcPts val="0"/>
              </a:spcAft>
              <a:buNone/>
            </a:pPr>
            <a:r>
              <a:rPr b="0" i="0" lang="en-US" sz="4555" u="none" cap="none" strike="noStrike">
                <a:solidFill>
                  <a:srgbClr val="000000"/>
                </a:solidFill>
                <a:latin typeface="Arial"/>
                <a:ea typeface="Arial"/>
                <a:cs typeface="Arial"/>
                <a:sym typeface="Arial"/>
              </a:rPr>
              <a:t>a free course.</a:t>
            </a:r>
            <a:endParaRPr/>
          </a:p>
          <a:p>
            <a:pPr indent="0" lvl="0" marL="0" marR="0" rtl="0" algn="l">
              <a:lnSpc>
                <a:spcPct val="107771"/>
              </a:lnSpc>
              <a:spcBef>
                <a:spcPts val="0"/>
              </a:spcBef>
              <a:spcAft>
                <a:spcPts val="0"/>
              </a:spcAft>
              <a:buNone/>
            </a:pPr>
            <a:r>
              <a:t/>
            </a:r>
            <a:endParaRPr b="0" i="0" sz="4555" u="none" cap="none" strike="noStrike">
              <a:solidFill>
                <a:srgbClr val="000000"/>
              </a:solidFill>
              <a:latin typeface="Arial"/>
              <a:ea typeface="Arial"/>
              <a:cs typeface="Arial"/>
              <a:sym typeface="Arial"/>
            </a:endParaRPr>
          </a:p>
        </p:txBody>
      </p:sp>
      <p:sp>
        <p:nvSpPr>
          <p:cNvPr id="117" name="Google Shape;117;p2"/>
          <p:cNvSpPr txBox="1"/>
          <p:nvPr/>
        </p:nvSpPr>
        <p:spPr>
          <a:xfrm>
            <a:off x="2435447" y="7763786"/>
            <a:ext cx="6104086" cy="584265"/>
          </a:xfrm>
          <a:prstGeom prst="rect">
            <a:avLst/>
          </a:prstGeom>
          <a:noFill/>
          <a:ln>
            <a:noFill/>
          </a:ln>
        </p:spPr>
        <p:txBody>
          <a:bodyPr anchorCtr="0" anchor="t" bIns="0" lIns="0" spcFirstLastPara="1" rIns="0" wrap="square" tIns="0">
            <a:spAutoFit/>
          </a:bodyPr>
          <a:lstStyle/>
          <a:p>
            <a:pPr indent="0" lvl="0" marL="0" marR="0" rtl="0" algn="ctr">
              <a:lnSpc>
                <a:spcPct val="140029"/>
              </a:lnSpc>
              <a:spcBef>
                <a:spcPts val="0"/>
              </a:spcBef>
              <a:spcAft>
                <a:spcPts val="0"/>
              </a:spcAft>
              <a:buNone/>
            </a:pPr>
            <a:r>
              <a:rPr b="1" i="0" lang="en-US" sz="3350" u="none" cap="none" strike="noStrike">
                <a:solidFill>
                  <a:srgbClr val="000000"/>
                </a:solidFill>
                <a:latin typeface="Public Sans"/>
                <a:ea typeface="Public Sans"/>
                <a:cs typeface="Public Sans"/>
                <a:sym typeface="Public Sans"/>
              </a:rPr>
              <a:t>YOUR LEGACY LIVES 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0"/>
          <p:cNvSpPr/>
          <p:nvPr/>
        </p:nvSpPr>
        <p:spPr>
          <a:xfrm>
            <a:off x="0" y="0"/>
            <a:ext cx="6615222" cy="10376745"/>
          </a:xfrm>
          <a:custGeom>
            <a:rect b="b" l="l" r="r" t="t"/>
            <a:pathLst>
              <a:path extrusionOk="0" h="10376745" w="6875400">
                <a:moveTo>
                  <a:pt x="0" y="0"/>
                </a:moveTo>
                <a:lnTo>
                  <a:pt x="6875400" y="0"/>
                </a:lnTo>
                <a:lnTo>
                  <a:pt x="6875400" y="10376745"/>
                </a:lnTo>
                <a:lnTo>
                  <a:pt x="0" y="10376745"/>
                </a:lnTo>
                <a:lnTo>
                  <a:pt x="0" y="0"/>
                </a:lnTo>
                <a:close/>
              </a:path>
            </a:pathLst>
          </a:custGeom>
          <a:blipFill rotWithShape="1">
            <a:blip r:embed="rId3">
              <a:alphaModFix/>
            </a:blip>
            <a:stretch>
              <a:fillRect b="0" l="-27654" r="-98723" t="0"/>
            </a:stretch>
          </a:blipFill>
          <a:ln>
            <a:noFill/>
          </a:ln>
        </p:spPr>
      </p:sp>
      <p:grpSp>
        <p:nvGrpSpPr>
          <p:cNvPr id="462" name="Google Shape;462;p20"/>
          <p:cNvGrpSpPr/>
          <p:nvPr/>
        </p:nvGrpSpPr>
        <p:grpSpPr>
          <a:xfrm>
            <a:off x="0" y="-140405"/>
            <a:ext cx="6615222" cy="10517150"/>
            <a:chOff x="0" y="-38100"/>
            <a:chExt cx="1742281" cy="2853915"/>
          </a:xfrm>
        </p:grpSpPr>
        <p:sp>
          <p:nvSpPr>
            <p:cNvPr id="463" name="Google Shape;463;p20"/>
            <p:cNvSpPr/>
            <p:nvPr/>
          </p:nvSpPr>
          <p:spPr>
            <a:xfrm>
              <a:off x="0" y="0"/>
              <a:ext cx="1742281" cy="2815815"/>
            </a:xfrm>
            <a:custGeom>
              <a:rect b="b" l="l" r="r" t="t"/>
              <a:pathLst>
                <a:path extrusionOk="0" h="2815815" w="1742281">
                  <a:moveTo>
                    <a:pt x="0" y="0"/>
                  </a:moveTo>
                  <a:lnTo>
                    <a:pt x="1742281" y="0"/>
                  </a:lnTo>
                  <a:lnTo>
                    <a:pt x="1742281" y="2815815"/>
                  </a:lnTo>
                  <a:lnTo>
                    <a:pt x="0" y="2815815"/>
                  </a:lnTo>
                  <a:close/>
                </a:path>
              </a:pathLst>
            </a:custGeom>
            <a:solidFill>
              <a:srgbClr val="5E118D">
                <a:alpha val="80000"/>
              </a:srgbClr>
            </a:solidFill>
            <a:ln>
              <a:noFill/>
            </a:ln>
          </p:spPr>
        </p:sp>
        <p:sp>
          <p:nvSpPr>
            <p:cNvPr id="464" name="Google Shape;464;p20"/>
            <p:cNvSpPr txBox="1"/>
            <p:nvPr/>
          </p:nvSpPr>
          <p:spPr>
            <a:xfrm>
              <a:off x="0" y="-38100"/>
              <a:ext cx="1742281" cy="2853915"/>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5" name="Google Shape;465;p20"/>
          <p:cNvSpPr/>
          <p:nvPr/>
        </p:nvSpPr>
        <p:spPr>
          <a:xfrm>
            <a:off x="1347394" y="6027218"/>
            <a:ext cx="3336341" cy="3232081"/>
          </a:xfrm>
          <a:custGeom>
            <a:rect b="b" l="l" r="r" t="t"/>
            <a:pathLst>
              <a:path extrusionOk="0" h="3232081" w="3336341">
                <a:moveTo>
                  <a:pt x="0" y="0"/>
                </a:moveTo>
                <a:lnTo>
                  <a:pt x="3336341" y="0"/>
                </a:lnTo>
                <a:lnTo>
                  <a:pt x="3336341" y="3232080"/>
                </a:lnTo>
                <a:lnTo>
                  <a:pt x="0" y="3232080"/>
                </a:lnTo>
                <a:lnTo>
                  <a:pt x="0" y="0"/>
                </a:lnTo>
                <a:close/>
              </a:path>
            </a:pathLst>
          </a:custGeom>
          <a:blipFill rotWithShape="1">
            <a:blip r:embed="rId4">
              <a:alphaModFix/>
            </a:blip>
            <a:stretch>
              <a:fillRect b="0" l="0" r="0" t="0"/>
            </a:stretch>
          </a:blipFill>
          <a:ln>
            <a:noFill/>
          </a:ln>
        </p:spPr>
      </p:sp>
      <p:sp>
        <p:nvSpPr>
          <p:cNvPr id="466" name="Google Shape;466;p20"/>
          <p:cNvSpPr/>
          <p:nvPr/>
        </p:nvSpPr>
        <p:spPr>
          <a:xfrm>
            <a:off x="2576431" y="9571644"/>
            <a:ext cx="878266" cy="243719"/>
          </a:xfrm>
          <a:custGeom>
            <a:rect b="b" l="l" r="r" t="t"/>
            <a:pathLst>
              <a:path extrusionOk="0" h="243719" w="878266">
                <a:moveTo>
                  <a:pt x="0" y="0"/>
                </a:moveTo>
                <a:lnTo>
                  <a:pt x="878266" y="0"/>
                </a:lnTo>
                <a:lnTo>
                  <a:pt x="878266" y="243719"/>
                </a:lnTo>
                <a:lnTo>
                  <a:pt x="0" y="243719"/>
                </a:lnTo>
                <a:lnTo>
                  <a:pt x="0" y="0"/>
                </a:lnTo>
                <a:close/>
              </a:path>
            </a:pathLst>
          </a:custGeom>
          <a:blipFill rotWithShape="1">
            <a:blip r:embed="rId5">
              <a:alphaModFix amt="58999"/>
            </a:blip>
            <a:stretch>
              <a:fillRect b="0" l="0" r="0" t="0"/>
            </a:stretch>
          </a:blipFill>
          <a:ln>
            <a:noFill/>
          </a:ln>
        </p:spPr>
      </p:sp>
      <p:sp>
        <p:nvSpPr>
          <p:cNvPr id="467" name="Google Shape;467;p20"/>
          <p:cNvSpPr txBox="1"/>
          <p:nvPr/>
        </p:nvSpPr>
        <p:spPr>
          <a:xfrm>
            <a:off x="1289607" y="1607594"/>
            <a:ext cx="3451914" cy="120158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6318" u="none" cap="none" strike="noStrike">
                <a:solidFill>
                  <a:srgbClr val="FFFFFF"/>
                </a:solidFill>
                <a:latin typeface="Arial"/>
                <a:ea typeface="Arial"/>
                <a:cs typeface="Arial"/>
                <a:sym typeface="Arial"/>
              </a:rPr>
              <a:t> Results:</a:t>
            </a:r>
            <a:endParaRPr/>
          </a:p>
        </p:txBody>
      </p:sp>
      <p:sp>
        <p:nvSpPr>
          <p:cNvPr id="468" name="Google Shape;468;p20"/>
          <p:cNvSpPr txBox="1"/>
          <p:nvPr/>
        </p:nvSpPr>
        <p:spPr>
          <a:xfrm>
            <a:off x="7635768" y="1957772"/>
            <a:ext cx="9238893" cy="25304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Outcome:</a:t>
            </a:r>
            <a:r>
              <a:rPr b="0" i="0" lang="en-US" sz="3500" u="none" cap="none" strike="noStrike">
                <a:solidFill>
                  <a:srgbClr val="FFFFFF"/>
                </a:solidFill>
                <a:latin typeface="Arial"/>
                <a:ea typeface="Arial"/>
                <a:cs typeface="Arial"/>
                <a:sym typeface="Arial"/>
              </a:rPr>
              <a:t> </a:t>
            </a:r>
            <a:r>
              <a:rPr b="0" i="0" lang="en-US" sz="3500" u="none" cap="none" strike="noStrike">
                <a:solidFill>
                  <a:srgbClr val="000000"/>
                </a:solidFill>
                <a:latin typeface="Arial"/>
                <a:ea typeface="Arial"/>
                <a:cs typeface="Arial"/>
                <a:sym typeface="Arial"/>
              </a:rPr>
              <a:t>The VAE accurately imputed </a:t>
            </a:r>
            <a:endParaRPr/>
          </a:p>
          <a:p>
            <a:pPr indent="0" lvl="0" marL="0" marR="0" rtl="0" algn="l">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missing values in historical financial datasets,</a:t>
            </a:r>
            <a:endParaRPr/>
          </a:p>
          <a:p>
            <a:pPr indent="0" lvl="0" marL="0" marR="0" rtl="0" algn="l">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leading to more reliable models for forecasting </a:t>
            </a:r>
            <a:endParaRPr/>
          </a:p>
          <a:p>
            <a:pPr indent="0" lvl="0" marL="0" marR="0" rtl="0" algn="l">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and risk assessment.</a:t>
            </a:r>
            <a:endParaRPr/>
          </a:p>
        </p:txBody>
      </p:sp>
      <p:sp>
        <p:nvSpPr>
          <p:cNvPr id="469" name="Google Shape;469;p20"/>
          <p:cNvSpPr txBox="1"/>
          <p:nvPr/>
        </p:nvSpPr>
        <p:spPr>
          <a:xfrm>
            <a:off x="7635768" y="5186443"/>
            <a:ext cx="9436656" cy="25304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Improvements Achieved: Significant reduction</a:t>
            </a:r>
            <a:endParaRPr/>
          </a:p>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in data imputation errors compared to traditional</a:t>
            </a:r>
            <a:endParaRPr/>
          </a:p>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methods. Enhanced accuracy in financial </a:t>
            </a:r>
            <a:endParaRPr/>
          </a:p>
          <a:p>
            <a:pPr indent="0" lvl="0" marL="0" marR="0" rtl="0" algn="l">
              <a:lnSpc>
                <a:spcPct val="140000"/>
              </a:lnSpc>
              <a:spcBef>
                <a:spcPts val="0"/>
              </a:spcBef>
              <a:spcAft>
                <a:spcPts val="0"/>
              </a:spcAft>
              <a:buNone/>
            </a:pPr>
            <a:r>
              <a:rPr b="0" i="0" lang="en-US" sz="3500" u="none" cap="none" strike="noStrike">
                <a:solidFill>
                  <a:srgbClr val="101010"/>
                </a:solidFill>
                <a:latin typeface="Arial"/>
                <a:ea typeface="Arial"/>
                <a:cs typeface="Arial"/>
                <a:sym typeface="Arial"/>
              </a:rPr>
              <a:t>predictions and risk assessments.</a:t>
            </a:r>
            <a:endParaRPr/>
          </a:p>
        </p:txBody>
      </p:sp>
      <p:sp>
        <p:nvSpPr>
          <p:cNvPr id="470" name="Google Shape;470;p20"/>
          <p:cNvSpPr/>
          <p:nvPr/>
        </p:nvSpPr>
        <p:spPr>
          <a:xfrm>
            <a:off x="7023631" y="2100647"/>
            <a:ext cx="413339" cy="463125"/>
          </a:xfrm>
          <a:custGeom>
            <a:rect b="b" l="l" r="r" t="t"/>
            <a:pathLst>
              <a:path extrusionOk="0" h="463125" w="413339">
                <a:moveTo>
                  <a:pt x="0" y="0"/>
                </a:moveTo>
                <a:lnTo>
                  <a:pt x="413339" y="0"/>
                </a:lnTo>
                <a:lnTo>
                  <a:pt x="413339" y="463126"/>
                </a:lnTo>
                <a:lnTo>
                  <a:pt x="0" y="463126"/>
                </a:lnTo>
                <a:lnTo>
                  <a:pt x="0" y="0"/>
                </a:lnTo>
                <a:close/>
              </a:path>
            </a:pathLst>
          </a:custGeom>
          <a:blipFill rotWithShape="1">
            <a:blip r:embed="rId6">
              <a:alphaModFix/>
            </a:blip>
            <a:stretch>
              <a:fillRect b="0" l="0" r="0" t="0"/>
            </a:stretch>
          </a:blipFill>
          <a:ln>
            <a:noFill/>
          </a:ln>
        </p:spPr>
      </p:sp>
      <p:sp>
        <p:nvSpPr>
          <p:cNvPr id="471" name="Google Shape;471;p20"/>
          <p:cNvSpPr/>
          <p:nvPr/>
        </p:nvSpPr>
        <p:spPr>
          <a:xfrm>
            <a:off x="7023631" y="5329318"/>
            <a:ext cx="413339" cy="463125"/>
          </a:xfrm>
          <a:custGeom>
            <a:rect b="b" l="l" r="r" t="t"/>
            <a:pathLst>
              <a:path extrusionOk="0" h="463125" w="413339">
                <a:moveTo>
                  <a:pt x="0" y="0"/>
                </a:moveTo>
                <a:lnTo>
                  <a:pt x="413339" y="0"/>
                </a:lnTo>
                <a:lnTo>
                  <a:pt x="413339" y="463125"/>
                </a:lnTo>
                <a:lnTo>
                  <a:pt x="0" y="46312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fd8828977c_0_0"/>
          <p:cNvSpPr txBox="1"/>
          <p:nvPr/>
        </p:nvSpPr>
        <p:spPr>
          <a:xfrm>
            <a:off x="3105500" y="1725275"/>
            <a:ext cx="110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800" u="sng">
                <a:solidFill>
                  <a:srgbClr val="AF3CFF"/>
                </a:solidFill>
                <a:latin typeface="Calibri"/>
                <a:ea typeface="Calibri"/>
                <a:cs typeface="Calibri"/>
                <a:sym typeface="Calibri"/>
                <a:hlinkClick r:id="rId3">
                  <a:extLst>
                    <a:ext uri="{A12FA001-AC4F-418D-AE19-62706E023703}">
                      <ahyp:hlinkClr val="tx"/>
                    </a:ext>
                  </a:extLst>
                </a:hlinkClick>
              </a:rPr>
              <a:t>Quiz</a:t>
            </a:r>
            <a:endParaRPr b="1" sz="3800">
              <a:solidFill>
                <a:srgbClr val="AF3C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1"/>
          <p:cNvSpPr/>
          <p:nvPr/>
        </p:nvSpPr>
        <p:spPr>
          <a:xfrm>
            <a:off x="0" y="0"/>
            <a:ext cx="18288000" cy="6059854"/>
          </a:xfrm>
          <a:custGeom>
            <a:rect b="b" l="l" r="r" t="t"/>
            <a:pathLst>
              <a:path extrusionOk="0" h="6059854" w="18288000">
                <a:moveTo>
                  <a:pt x="0" y="0"/>
                </a:moveTo>
                <a:lnTo>
                  <a:pt x="18288000" y="0"/>
                </a:lnTo>
                <a:lnTo>
                  <a:pt x="18288000" y="6059854"/>
                </a:lnTo>
                <a:lnTo>
                  <a:pt x="0" y="6059854"/>
                </a:lnTo>
                <a:lnTo>
                  <a:pt x="0" y="0"/>
                </a:lnTo>
                <a:close/>
              </a:path>
            </a:pathLst>
          </a:custGeom>
          <a:blipFill rotWithShape="1">
            <a:blip r:embed="rId3">
              <a:alphaModFix/>
            </a:blip>
            <a:stretch>
              <a:fillRect b="-25957" l="0" r="0" t="-43789"/>
            </a:stretch>
          </a:blipFill>
          <a:ln>
            <a:noFill/>
          </a:ln>
        </p:spPr>
      </p:sp>
      <p:grpSp>
        <p:nvGrpSpPr>
          <p:cNvPr id="482" name="Google Shape;482;p21"/>
          <p:cNvGrpSpPr/>
          <p:nvPr/>
        </p:nvGrpSpPr>
        <p:grpSpPr>
          <a:xfrm>
            <a:off x="0" y="-144650"/>
            <a:ext cx="18288034" cy="6204556"/>
            <a:chOff x="0" y="-38100"/>
            <a:chExt cx="4879151" cy="1634111"/>
          </a:xfrm>
        </p:grpSpPr>
        <p:sp>
          <p:nvSpPr>
            <p:cNvPr id="483" name="Google Shape;483;p21"/>
            <p:cNvSpPr/>
            <p:nvPr/>
          </p:nvSpPr>
          <p:spPr>
            <a:xfrm>
              <a:off x="0" y="0"/>
              <a:ext cx="4879151" cy="1596011"/>
            </a:xfrm>
            <a:custGeom>
              <a:rect b="b" l="l" r="r" t="t"/>
              <a:pathLst>
                <a:path extrusionOk="0" h="1596011" w="4879151">
                  <a:moveTo>
                    <a:pt x="0" y="0"/>
                  </a:moveTo>
                  <a:lnTo>
                    <a:pt x="4879151" y="0"/>
                  </a:lnTo>
                  <a:lnTo>
                    <a:pt x="4879151" y="1596011"/>
                  </a:lnTo>
                  <a:lnTo>
                    <a:pt x="0" y="1596011"/>
                  </a:lnTo>
                  <a:close/>
                </a:path>
              </a:pathLst>
            </a:custGeom>
            <a:solidFill>
              <a:srgbClr val="5E118D">
                <a:alpha val="86666"/>
              </a:srgbClr>
            </a:solidFill>
            <a:ln>
              <a:noFill/>
            </a:ln>
          </p:spPr>
        </p:sp>
        <p:sp>
          <p:nvSpPr>
            <p:cNvPr id="484" name="Google Shape;484;p21"/>
            <p:cNvSpPr txBox="1"/>
            <p:nvPr/>
          </p:nvSpPr>
          <p:spPr>
            <a:xfrm>
              <a:off x="0" y="-38100"/>
              <a:ext cx="4879151" cy="1634111"/>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5" name="Google Shape;485;p21"/>
          <p:cNvSpPr/>
          <p:nvPr/>
        </p:nvSpPr>
        <p:spPr>
          <a:xfrm>
            <a:off x="2435909" y="6265305"/>
            <a:ext cx="1087362" cy="1134145"/>
          </a:xfrm>
          <a:custGeom>
            <a:rect b="b" l="l" r="r" t="t"/>
            <a:pathLst>
              <a:path extrusionOk="0" h="1134145" w="1087362">
                <a:moveTo>
                  <a:pt x="0" y="0"/>
                </a:moveTo>
                <a:lnTo>
                  <a:pt x="1087361" y="0"/>
                </a:lnTo>
                <a:lnTo>
                  <a:pt x="1087361" y="1134145"/>
                </a:lnTo>
                <a:lnTo>
                  <a:pt x="0" y="1134145"/>
                </a:lnTo>
                <a:lnTo>
                  <a:pt x="0" y="0"/>
                </a:lnTo>
                <a:close/>
              </a:path>
            </a:pathLst>
          </a:custGeom>
          <a:blipFill rotWithShape="1">
            <a:blip r:embed="rId4">
              <a:alphaModFix/>
            </a:blip>
            <a:stretch>
              <a:fillRect b="0" l="0" r="0" t="0"/>
            </a:stretch>
          </a:blipFill>
          <a:ln>
            <a:noFill/>
          </a:ln>
        </p:spPr>
      </p:sp>
      <p:sp>
        <p:nvSpPr>
          <p:cNvPr id="486" name="Google Shape;486;p21"/>
          <p:cNvSpPr txBox="1"/>
          <p:nvPr/>
        </p:nvSpPr>
        <p:spPr>
          <a:xfrm>
            <a:off x="1174634" y="7462027"/>
            <a:ext cx="4022050" cy="202056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700" u="none" cap="none" strike="noStrike">
                <a:solidFill>
                  <a:srgbClr val="000000"/>
                </a:solidFill>
                <a:latin typeface="Arial"/>
                <a:ea typeface="Arial"/>
                <a:cs typeface="Arial"/>
                <a:sym typeface="Arial"/>
              </a:rPr>
              <a:t> Key Points:</a:t>
            </a:r>
            <a:endParaRPr/>
          </a:p>
          <a:p>
            <a:pPr indent="0" lvl="0" marL="0" marR="0" rtl="0" algn="ctr">
              <a:lnSpc>
                <a:spcPct val="140000"/>
              </a:lnSpc>
              <a:spcBef>
                <a:spcPts val="0"/>
              </a:spcBef>
              <a:spcAft>
                <a:spcPts val="0"/>
              </a:spcAft>
              <a:buNone/>
            </a:pPr>
            <a:r>
              <a:rPr b="0" i="0" lang="en-US" sz="3700" u="none" cap="none" strike="noStrike">
                <a:solidFill>
                  <a:srgbClr val="000000"/>
                </a:solidFill>
                <a:latin typeface="Arial"/>
                <a:ea typeface="Arial"/>
                <a:cs typeface="Arial"/>
                <a:sym typeface="Arial"/>
              </a:rPr>
              <a:t> Recap of what has</a:t>
            </a:r>
            <a:endParaRPr/>
          </a:p>
          <a:p>
            <a:pPr indent="0" lvl="0" marL="0" marR="0" rtl="0" algn="ctr">
              <a:lnSpc>
                <a:spcPct val="140000"/>
              </a:lnSpc>
              <a:spcBef>
                <a:spcPts val="0"/>
              </a:spcBef>
              <a:spcAft>
                <a:spcPts val="0"/>
              </a:spcAft>
              <a:buNone/>
            </a:pPr>
            <a:r>
              <a:rPr b="0" i="0" lang="en-US" sz="3700" u="none" cap="none" strike="noStrike">
                <a:solidFill>
                  <a:srgbClr val="000000"/>
                </a:solidFill>
                <a:latin typeface="Arial"/>
                <a:ea typeface="Arial"/>
                <a:cs typeface="Arial"/>
                <a:sym typeface="Arial"/>
              </a:rPr>
              <a:t> been covered</a:t>
            </a:r>
            <a:endParaRPr/>
          </a:p>
        </p:txBody>
      </p:sp>
      <p:sp>
        <p:nvSpPr>
          <p:cNvPr id="487" name="Google Shape;487;p21"/>
          <p:cNvSpPr txBox="1"/>
          <p:nvPr/>
        </p:nvSpPr>
        <p:spPr>
          <a:xfrm>
            <a:off x="6357357" y="7471552"/>
            <a:ext cx="4936331" cy="1972691"/>
          </a:xfrm>
          <a:prstGeom prst="rect">
            <a:avLst/>
          </a:prstGeom>
          <a:noFill/>
          <a:ln>
            <a:noFill/>
          </a:ln>
        </p:spPr>
        <p:txBody>
          <a:bodyPr anchorCtr="0" anchor="t" bIns="0" lIns="0" spcFirstLastPara="1" rIns="0" wrap="square" tIns="0">
            <a:spAutoFit/>
          </a:bodyPr>
          <a:lstStyle/>
          <a:p>
            <a:pPr indent="0" lvl="0" marL="0" marR="0" rtl="0" algn="ctr">
              <a:lnSpc>
                <a:spcPct val="136009"/>
              </a:lnSpc>
              <a:spcBef>
                <a:spcPts val="0"/>
              </a:spcBef>
              <a:spcAft>
                <a:spcPts val="0"/>
              </a:spcAft>
              <a:buNone/>
            </a:pPr>
            <a:r>
              <a:rPr b="0" i="0" lang="en-US" sz="3699" u="none" cap="none" strike="noStrike">
                <a:solidFill>
                  <a:srgbClr val="000000"/>
                </a:solidFill>
                <a:latin typeface="Arial"/>
                <a:ea typeface="Arial"/>
                <a:cs typeface="Arial"/>
                <a:sym typeface="Arial"/>
              </a:rPr>
              <a:t>Future Directions: </a:t>
            </a:r>
            <a:endParaRPr/>
          </a:p>
          <a:p>
            <a:pPr indent="0" lvl="0" marL="0" marR="0" rtl="0" algn="ctr">
              <a:lnSpc>
                <a:spcPct val="136009"/>
              </a:lnSpc>
              <a:spcBef>
                <a:spcPts val="0"/>
              </a:spcBef>
              <a:spcAft>
                <a:spcPts val="0"/>
              </a:spcAft>
              <a:buNone/>
            </a:pPr>
            <a:r>
              <a:rPr b="0" i="0" lang="en-US" sz="3699" u="none" cap="none" strike="noStrike">
                <a:solidFill>
                  <a:srgbClr val="000000"/>
                </a:solidFill>
                <a:latin typeface="Arial"/>
                <a:ea typeface="Arial"/>
                <a:cs typeface="Arial"/>
                <a:sym typeface="Arial"/>
              </a:rPr>
              <a:t>Emerging trends and</a:t>
            </a:r>
            <a:endParaRPr/>
          </a:p>
          <a:p>
            <a:pPr indent="0" lvl="0" marL="0" marR="0" rtl="0" algn="ctr">
              <a:lnSpc>
                <a:spcPct val="136009"/>
              </a:lnSpc>
              <a:spcBef>
                <a:spcPts val="0"/>
              </a:spcBef>
              <a:spcAft>
                <a:spcPts val="0"/>
              </a:spcAft>
              <a:buNone/>
            </a:pPr>
            <a:r>
              <a:rPr b="0" i="0" lang="en-US" sz="3699" u="none" cap="none" strike="noStrike">
                <a:solidFill>
                  <a:srgbClr val="000000"/>
                </a:solidFill>
                <a:latin typeface="Arial"/>
                <a:ea typeface="Arial"/>
                <a:cs typeface="Arial"/>
                <a:sym typeface="Arial"/>
              </a:rPr>
              <a:t>future potential of VAEs</a:t>
            </a:r>
            <a:endParaRPr/>
          </a:p>
        </p:txBody>
      </p:sp>
      <p:sp>
        <p:nvSpPr>
          <p:cNvPr id="488" name="Google Shape;488;p21"/>
          <p:cNvSpPr txBox="1"/>
          <p:nvPr/>
        </p:nvSpPr>
        <p:spPr>
          <a:xfrm>
            <a:off x="12678511" y="7424181"/>
            <a:ext cx="3891439" cy="202057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699" u="none" cap="none" strike="noStrike">
                <a:solidFill>
                  <a:srgbClr val="000000"/>
                </a:solidFill>
                <a:latin typeface="Arial"/>
                <a:ea typeface="Arial"/>
                <a:cs typeface="Arial"/>
                <a:sym typeface="Arial"/>
              </a:rPr>
              <a:t>Q&amp;A:</a:t>
            </a:r>
            <a:endParaRPr/>
          </a:p>
          <a:p>
            <a:pPr indent="0" lvl="0" marL="0" marR="0" rtl="0" algn="ctr">
              <a:lnSpc>
                <a:spcPct val="140010"/>
              </a:lnSpc>
              <a:spcBef>
                <a:spcPts val="0"/>
              </a:spcBef>
              <a:spcAft>
                <a:spcPts val="0"/>
              </a:spcAft>
              <a:buNone/>
            </a:pPr>
            <a:r>
              <a:rPr b="0" i="0" lang="en-US" sz="3699" u="none" cap="none" strike="noStrike">
                <a:solidFill>
                  <a:srgbClr val="000000"/>
                </a:solidFill>
                <a:latin typeface="Arial"/>
                <a:ea typeface="Arial"/>
                <a:cs typeface="Arial"/>
                <a:sym typeface="Arial"/>
              </a:rPr>
              <a:t> Invite questions</a:t>
            </a:r>
            <a:endParaRPr/>
          </a:p>
          <a:p>
            <a:pPr indent="0" lvl="0" marL="0" marR="0" rtl="0" algn="ctr">
              <a:lnSpc>
                <a:spcPct val="140010"/>
              </a:lnSpc>
              <a:spcBef>
                <a:spcPts val="0"/>
              </a:spcBef>
              <a:spcAft>
                <a:spcPts val="0"/>
              </a:spcAft>
              <a:buNone/>
            </a:pPr>
            <a:r>
              <a:rPr b="0" i="0" lang="en-US" sz="3699" u="none" cap="none" strike="noStrike">
                <a:solidFill>
                  <a:srgbClr val="000000"/>
                </a:solidFill>
                <a:latin typeface="Arial"/>
                <a:ea typeface="Arial"/>
                <a:cs typeface="Arial"/>
                <a:sym typeface="Arial"/>
              </a:rPr>
              <a:t> from the audience</a:t>
            </a:r>
            <a:endParaRPr/>
          </a:p>
        </p:txBody>
      </p:sp>
      <p:sp>
        <p:nvSpPr>
          <p:cNvPr id="489" name="Google Shape;489;p21"/>
          <p:cNvSpPr txBox="1"/>
          <p:nvPr/>
        </p:nvSpPr>
        <p:spPr>
          <a:xfrm>
            <a:off x="5801705" y="2975586"/>
            <a:ext cx="6047636" cy="1655274"/>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8745" u="none" cap="none" strike="noStrike">
                <a:solidFill>
                  <a:srgbClr val="FFFFFF"/>
                </a:solidFill>
                <a:latin typeface="Arial"/>
                <a:ea typeface="Arial"/>
                <a:cs typeface="Arial"/>
                <a:sym typeface="Arial"/>
              </a:rPr>
              <a:t>Conclusion</a:t>
            </a:r>
            <a:endParaRPr/>
          </a:p>
        </p:txBody>
      </p:sp>
      <p:sp>
        <p:nvSpPr>
          <p:cNvPr id="490" name="Google Shape;490;p21"/>
          <p:cNvSpPr/>
          <p:nvPr/>
        </p:nvSpPr>
        <p:spPr>
          <a:xfrm>
            <a:off x="7896529" y="6265305"/>
            <a:ext cx="1087362" cy="1134145"/>
          </a:xfrm>
          <a:custGeom>
            <a:rect b="b" l="l" r="r" t="t"/>
            <a:pathLst>
              <a:path extrusionOk="0" h="1134145" w="1087362">
                <a:moveTo>
                  <a:pt x="0" y="0"/>
                </a:moveTo>
                <a:lnTo>
                  <a:pt x="1087362" y="0"/>
                </a:lnTo>
                <a:lnTo>
                  <a:pt x="1087362" y="1134145"/>
                </a:lnTo>
                <a:lnTo>
                  <a:pt x="0" y="1134145"/>
                </a:lnTo>
                <a:lnTo>
                  <a:pt x="0" y="0"/>
                </a:lnTo>
                <a:close/>
              </a:path>
            </a:pathLst>
          </a:custGeom>
          <a:blipFill rotWithShape="1">
            <a:blip r:embed="rId4">
              <a:alphaModFix/>
            </a:blip>
            <a:stretch>
              <a:fillRect b="0" l="0" r="0" t="0"/>
            </a:stretch>
          </a:blipFill>
          <a:ln>
            <a:noFill/>
          </a:ln>
        </p:spPr>
      </p:sp>
      <p:sp>
        <p:nvSpPr>
          <p:cNvPr id="491" name="Google Shape;491;p21"/>
          <p:cNvSpPr/>
          <p:nvPr/>
        </p:nvSpPr>
        <p:spPr>
          <a:xfrm>
            <a:off x="14080550" y="6246382"/>
            <a:ext cx="1087362" cy="1134145"/>
          </a:xfrm>
          <a:custGeom>
            <a:rect b="b" l="l" r="r" t="t"/>
            <a:pathLst>
              <a:path extrusionOk="0" h="1134145" w="1087362">
                <a:moveTo>
                  <a:pt x="0" y="0"/>
                </a:moveTo>
                <a:lnTo>
                  <a:pt x="1087362" y="0"/>
                </a:lnTo>
                <a:lnTo>
                  <a:pt x="1087362" y="1134145"/>
                </a:lnTo>
                <a:lnTo>
                  <a:pt x="0" y="113414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b="16792" l="0" r="0" t="16792"/>
          <a:stretch/>
        </p:blipFill>
        <p:spPr>
          <a:xfrm>
            <a:off x="1591280" y="3610258"/>
            <a:ext cx="3297287" cy="3398104"/>
          </a:xfrm>
          <a:prstGeom prst="rect">
            <a:avLst/>
          </a:prstGeom>
          <a:noFill/>
          <a:ln>
            <a:noFill/>
          </a:ln>
        </p:spPr>
      </p:pic>
      <p:pic>
        <p:nvPicPr>
          <p:cNvPr id="123" name="Google Shape;123;p3"/>
          <p:cNvPicPr preferRelativeResize="0"/>
          <p:nvPr/>
        </p:nvPicPr>
        <p:blipFill rotWithShape="1">
          <a:blip r:embed="rId4">
            <a:alphaModFix/>
          </a:blip>
          <a:srcRect b="0" l="1483" r="1482" t="0"/>
          <a:stretch/>
        </p:blipFill>
        <p:spPr>
          <a:xfrm>
            <a:off x="5531394" y="3610258"/>
            <a:ext cx="3297287" cy="3398104"/>
          </a:xfrm>
          <a:prstGeom prst="rect">
            <a:avLst/>
          </a:prstGeom>
          <a:noFill/>
          <a:ln>
            <a:noFill/>
          </a:ln>
        </p:spPr>
      </p:pic>
      <p:pic>
        <p:nvPicPr>
          <p:cNvPr id="124" name="Google Shape;124;p3"/>
          <p:cNvPicPr preferRelativeResize="0"/>
          <p:nvPr/>
        </p:nvPicPr>
        <p:blipFill rotWithShape="1">
          <a:blip r:embed="rId5">
            <a:alphaModFix/>
          </a:blip>
          <a:srcRect b="0" l="1483" r="1482" t="0"/>
          <a:stretch/>
        </p:blipFill>
        <p:spPr>
          <a:xfrm>
            <a:off x="9467337" y="3610258"/>
            <a:ext cx="3297287" cy="3398104"/>
          </a:xfrm>
          <a:prstGeom prst="rect">
            <a:avLst/>
          </a:prstGeom>
          <a:noFill/>
          <a:ln>
            <a:noFill/>
          </a:ln>
        </p:spPr>
      </p:pic>
      <p:grpSp>
        <p:nvGrpSpPr>
          <p:cNvPr id="125" name="Google Shape;125;p3"/>
          <p:cNvGrpSpPr/>
          <p:nvPr/>
        </p:nvGrpSpPr>
        <p:grpSpPr>
          <a:xfrm>
            <a:off x="1591280" y="6237149"/>
            <a:ext cx="3297287" cy="1083718"/>
            <a:chOff x="0" y="-66675"/>
            <a:chExt cx="1190248" cy="391199"/>
          </a:xfrm>
        </p:grpSpPr>
        <p:sp>
          <p:nvSpPr>
            <p:cNvPr id="126" name="Google Shape;126;p3"/>
            <p:cNvSpPr/>
            <p:nvPr/>
          </p:nvSpPr>
          <p:spPr>
            <a:xfrm>
              <a:off x="0" y="0"/>
              <a:ext cx="1190248" cy="324524"/>
            </a:xfrm>
            <a:custGeom>
              <a:rect b="b" l="l" r="r" t="t"/>
              <a:pathLst>
                <a:path extrusionOk="0" h="324524" w="1190248">
                  <a:moveTo>
                    <a:pt x="0" y="0"/>
                  </a:moveTo>
                  <a:lnTo>
                    <a:pt x="1190248" y="0"/>
                  </a:lnTo>
                  <a:lnTo>
                    <a:pt x="1190248" y="324524"/>
                  </a:lnTo>
                  <a:lnTo>
                    <a:pt x="0" y="324524"/>
                  </a:lnTo>
                  <a:close/>
                </a:path>
              </a:pathLst>
            </a:custGeom>
            <a:solidFill>
              <a:srgbClr val="9015DB"/>
            </a:solidFill>
            <a:ln>
              <a:noFill/>
            </a:ln>
          </p:spPr>
        </p:sp>
        <p:sp>
          <p:nvSpPr>
            <p:cNvPr id="127" name="Google Shape;127;p3"/>
            <p:cNvSpPr txBox="1"/>
            <p:nvPr/>
          </p:nvSpPr>
          <p:spPr>
            <a:xfrm>
              <a:off x="0" y="-66675"/>
              <a:ext cx="1190248" cy="391199"/>
            </a:xfrm>
            <a:prstGeom prst="rect">
              <a:avLst/>
            </a:prstGeom>
            <a:noFill/>
            <a:ln>
              <a:noFill/>
            </a:ln>
          </p:spPr>
          <p:txBody>
            <a:bodyPr anchorCtr="0" anchor="ctr" bIns="50800" lIns="50800" spcFirstLastPara="1" rIns="50800" wrap="square" tIns="50800">
              <a:noAutofit/>
            </a:bodyPr>
            <a:lstStyle/>
            <a:p>
              <a:pPr indent="0" lvl="0" marL="0" marR="0" rtl="0" algn="ctr">
                <a:lnSpc>
                  <a:spcPct val="162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 name="Google Shape;128;p3"/>
          <p:cNvGrpSpPr/>
          <p:nvPr/>
        </p:nvGrpSpPr>
        <p:grpSpPr>
          <a:xfrm>
            <a:off x="5531394" y="6237149"/>
            <a:ext cx="3297287" cy="1083718"/>
            <a:chOff x="0" y="-66675"/>
            <a:chExt cx="1190248" cy="391199"/>
          </a:xfrm>
        </p:grpSpPr>
        <p:sp>
          <p:nvSpPr>
            <p:cNvPr id="129" name="Google Shape;129;p3"/>
            <p:cNvSpPr/>
            <p:nvPr/>
          </p:nvSpPr>
          <p:spPr>
            <a:xfrm>
              <a:off x="0" y="0"/>
              <a:ext cx="1190248" cy="324524"/>
            </a:xfrm>
            <a:custGeom>
              <a:rect b="b" l="l" r="r" t="t"/>
              <a:pathLst>
                <a:path extrusionOk="0" h="324524" w="1190248">
                  <a:moveTo>
                    <a:pt x="0" y="0"/>
                  </a:moveTo>
                  <a:lnTo>
                    <a:pt x="1190248" y="0"/>
                  </a:lnTo>
                  <a:lnTo>
                    <a:pt x="1190248" y="324524"/>
                  </a:lnTo>
                  <a:lnTo>
                    <a:pt x="0" y="324524"/>
                  </a:lnTo>
                  <a:close/>
                </a:path>
              </a:pathLst>
            </a:custGeom>
            <a:solidFill>
              <a:srgbClr val="9015DB"/>
            </a:solidFill>
            <a:ln>
              <a:noFill/>
            </a:ln>
          </p:spPr>
        </p:sp>
        <p:sp>
          <p:nvSpPr>
            <p:cNvPr id="130" name="Google Shape;130;p3"/>
            <p:cNvSpPr txBox="1"/>
            <p:nvPr/>
          </p:nvSpPr>
          <p:spPr>
            <a:xfrm>
              <a:off x="0" y="-66675"/>
              <a:ext cx="1190248" cy="391199"/>
            </a:xfrm>
            <a:prstGeom prst="rect">
              <a:avLst/>
            </a:prstGeom>
            <a:noFill/>
            <a:ln>
              <a:noFill/>
            </a:ln>
          </p:spPr>
          <p:txBody>
            <a:bodyPr anchorCtr="0" anchor="ctr" bIns="50800" lIns="50800" spcFirstLastPara="1" rIns="50800" wrap="square" tIns="50800">
              <a:noAutofit/>
            </a:bodyPr>
            <a:lstStyle/>
            <a:p>
              <a:pPr indent="0" lvl="0" marL="0" marR="0" rtl="0" algn="ctr">
                <a:lnSpc>
                  <a:spcPct val="162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 name="Google Shape;131;p3"/>
          <p:cNvGrpSpPr/>
          <p:nvPr/>
        </p:nvGrpSpPr>
        <p:grpSpPr>
          <a:xfrm>
            <a:off x="9467337" y="6237149"/>
            <a:ext cx="3297287" cy="1083718"/>
            <a:chOff x="0" y="-66675"/>
            <a:chExt cx="1190248" cy="391199"/>
          </a:xfrm>
        </p:grpSpPr>
        <p:sp>
          <p:nvSpPr>
            <p:cNvPr id="132" name="Google Shape;132;p3"/>
            <p:cNvSpPr/>
            <p:nvPr/>
          </p:nvSpPr>
          <p:spPr>
            <a:xfrm>
              <a:off x="0" y="0"/>
              <a:ext cx="1190248" cy="324524"/>
            </a:xfrm>
            <a:custGeom>
              <a:rect b="b" l="l" r="r" t="t"/>
              <a:pathLst>
                <a:path extrusionOk="0" h="324524" w="1190248">
                  <a:moveTo>
                    <a:pt x="0" y="0"/>
                  </a:moveTo>
                  <a:lnTo>
                    <a:pt x="1190248" y="0"/>
                  </a:lnTo>
                  <a:lnTo>
                    <a:pt x="1190248" y="324524"/>
                  </a:lnTo>
                  <a:lnTo>
                    <a:pt x="0" y="324524"/>
                  </a:lnTo>
                  <a:close/>
                </a:path>
              </a:pathLst>
            </a:custGeom>
            <a:solidFill>
              <a:srgbClr val="9015DB"/>
            </a:solidFill>
            <a:ln>
              <a:noFill/>
            </a:ln>
          </p:spPr>
        </p:sp>
        <p:sp>
          <p:nvSpPr>
            <p:cNvPr id="133" name="Google Shape;133;p3"/>
            <p:cNvSpPr txBox="1"/>
            <p:nvPr/>
          </p:nvSpPr>
          <p:spPr>
            <a:xfrm>
              <a:off x="0" y="-66675"/>
              <a:ext cx="1190248" cy="391199"/>
            </a:xfrm>
            <a:prstGeom prst="rect">
              <a:avLst/>
            </a:prstGeom>
            <a:noFill/>
            <a:ln>
              <a:noFill/>
            </a:ln>
          </p:spPr>
          <p:txBody>
            <a:bodyPr anchorCtr="0" anchor="ctr" bIns="50800" lIns="50800" spcFirstLastPara="1" rIns="50800" wrap="square" tIns="50800">
              <a:noAutofit/>
            </a:bodyPr>
            <a:lstStyle/>
            <a:p>
              <a:pPr indent="0" lvl="0" marL="0" marR="0" rtl="0" algn="ctr">
                <a:lnSpc>
                  <a:spcPct val="162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4" name="Google Shape;134;p3"/>
          <p:cNvPicPr preferRelativeResize="0"/>
          <p:nvPr/>
        </p:nvPicPr>
        <p:blipFill rotWithShape="1">
          <a:blip r:embed="rId6">
            <a:alphaModFix/>
          </a:blip>
          <a:srcRect b="0" l="2976" r="2975" t="0"/>
          <a:stretch/>
        </p:blipFill>
        <p:spPr>
          <a:xfrm>
            <a:off x="13399433" y="3610258"/>
            <a:ext cx="3297287" cy="3491403"/>
          </a:xfrm>
          <a:prstGeom prst="rect">
            <a:avLst/>
          </a:prstGeom>
          <a:noFill/>
          <a:ln>
            <a:noFill/>
          </a:ln>
        </p:spPr>
      </p:pic>
      <p:grpSp>
        <p:nvGrpSpPr>
          <p:cNvPr id="135" name="Google Shape;135;p3"/>
          <p:cNvGrpSpPr/>
          <p:nvPr/>
        </p:nvGrpSpPr>
        <p:grpSpPr>
          <a:xfrm>
            <a:off x="13399433" y="6237149"/>
            <a:ext cx="3297287" cy="1083718"/>
            <a:chOff x="0" y="-66675"/>
            <a:chExt cx="1190248" cy="391199"/>
          </a:xfrm>
        </p:grpSpPr>
        <p:sp>
          <p:nvSpPr>
            <p:cNvPr id="136" name="Google Shape;136;p3"/>
            <p:cNvSpPr/>
            <p:nvPr/>
          </p:nvSpPr>
          <p:spPr>
            <a:xfrm>
              <a:off x="0" y="0"/>
              <a:ext cx="1190248" cy="324524"/>
            </a:xfrm>
            <a:custGeom>
              <a:rect b="b" l="l" r="r" t="t"/>
              <a:pathLst>
                <a:path extrusionOk="0" h="324524" w="1190248">
                  <a:moveTo>
                    <a:pt x="0" y="0"/>
                  </a:moveTo>
                  <a:lnTo>
                    <a:pt x="1190248" y="0"/>
                  </a:lnTo>
                  <a:lnTo>
                    <a:pt x="1190248" y="324524"/>
                  </a:lnTo>
                  <a:lnTo>
                    <a:pt x="0" y="324524"/>
                  </a:lnTo>
                  <a:close/>
                </a:path>
              </a:pathLst>
            </a:custGeom>
            <a:solidFill>
              <a:srgbClr val="9015DB"/>
            </a:solidFill>
            <a:ln>
              <a:noFill/>
            </a:ln>
          </p:spPr>
        </p:sp>
        <p:sp>
          <p:nvSpPr>
            <p:cNvPr id="137" name="Google Shape;137;p3"/>
            <p:cNvSpPr txBox="1"/>
            <p:nvPr/>
          </p:nvSpPr>
          <p:spPr>
            <a:xfrm>
              <a:off x="0" y="-66675"/>
              <a:ext cx="1190248" cy="391199"/>
            </a:xfrm>
            <a:prstGeom prst="rect">
              <a:avLst/>
            </a:prstGeom>
            <a:noFill/>
            <a:ln>
              <a:noFill/>
            </a:ln>
          </p:spPr>
          <p:txBody>
            <a:bodyPr anchorCtr="0" anchor="ctr" bIns="50800" lIns="50800" spcFirstLastPara="1" rIns="50800" wrap="square" tIns="50800">
              <a:noAutofit/>
            </a:bodyPr>
            <a:lstStyle/>
            <a:p>
              <a:pPr indent="0" lvl="0" marL="0" marR="0" rtl="0" algn="ctr">
                <a:lnSpc>
                  <a:spcPct val="162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 name="Google Shape;138;p3"/>
          <p:cNvGrpSpPr/>
          <p:nvPr/>
        </p:nvGrpSpPr>
        <p:grpSpPr>
          <a:xfrm>
            <a:off x="0" y="8519263"/>
            <a:ext cx="18288000" cy="1252061"/>
            <a:chOff x="0" y="-135752"/>
            <a:chExt cx="24384000" cy="1669415"/>
          </a:xfrm>
        </p:grpSpPr>
        <p:sp>
          <p:nvSpPr>
            <p:cNvPr id="139" name="Google Shape;139;p3"/>
            <p:cNvSpPr/>
            <p:nvPr/>
          </p:nvSpPr>
          <p:spPr>
            <a:xfrm>
              <a:off x="7947457" y="0"/>
              <a:ext cx="4070116" cy="760207"/>
            </a:xfrm>
            <a:custGeom>
              <a:rect b="b" l="l" r="r" t="t"/>
              <a:pathLst>
                <a:path extrusionOk="0" h="760207" w="4070116">
                  <a:moveTo>
                    <a:pt x="0" y="0"/>
                  </a:moveTo>
                  <a:lnTo>
                    <a:pt x="4070117" y="0"/>
                  </a:lnTo>
                  <a:lnTo>
                    <a:pt x="4070117" y="760207"/>
                  </a:lnTo>
                  <a:lnTo>
                    <a:pt x="0" y="760207"/>
                  </a:lnTo>
                  <a:lnTo>
                    <a:pt x="0" y="0"/>
                  </a:lnTo>
                  <a:close/>
                </a:path>
              </a:pathLst>
            </a:custGeom>
            <a:blipFill rotWithShape="1">
              <a:blip r:embed="rId7">
                <a:alphaModFix/>
              </a:blip>
              <a:stretch>
                <a:fillRect b="-11375" l="-3175" r="0" t="-11376"/>
              </a:stretch>
            </a:blipFill>
            <a:ln>
              <a:noFill/>
            </a:ln>
          </p:spPr>
        </p:sp>
        <p:grpSp>
          <p:nvGrpSpPr>
            <p:cNvPr id="140" name="Google Shape;140;p3"/>
            <p:cNvGrpSpPr/>
            <p:nvPr/>
          </p:nvGrpSpPr>
          <p:grpSpPr>
            <a:xfrm>
              <a:off x="0" y="-135752"/>
              <a:ext cx="24384000" cy="1669415"/>
              <a:chOff x="0" y="-38100"/>
              <a:chExt cx="5219164" cy="357323"/>
            </a:xfrm>
          </p:grpSpPr>
          <p:sp>
            <p:nvSpPr>
              <p:cNvPr id="141" name="Google Shape;141;p3"/>
              <p:cNvSpPr/>
              <p:nvPr/>
            </p:nvSpPr>
            <p:spPr>
              <a:xfrm>
                <a:off x="0" y="0"/>
                <a:ext cx="5219164" cy="319223"/>
              </a:xfrm>
              <a:custGeom>
                <a:rect b="b" l="l" r="r" t="t"/>
                <a:pathLst>
                  <a:path extrusionOk="0" h="319223" w="5219164">
                    <a:moveTo>
                      <a:pt x="18627" y="0"/>
                    </a:moveTo>
                    <a:lnTo>
                      <a:pt x="5200537" y="0"/>
                    </a:lnTo>
                    <a:cubicBezTo>
                      <a:pt x="5210824" y="0"/>
                      <a:pt x="5219164" y="8339"/>
                      <a:pt x="5219164" y="18627"/>
                    </a:cubicBezTo>
                    <a:lnTo>
                      <a:pt x="5219164" y="300596"/>
                    </a:lnTo>
                    <a:cubicBezTo>
                      <a:pt x="5219164" y="310883"/>
                      <a:pt x="5210824" y="319223"/>
                      <a:pt x="5200537" y="319223"/>
                    </a:cubicBezTo>
                    <a:lnTo>
                      <a:pt x="18627" y="319223"/>
                    </a:lnTo>
                    <a:cubicBezTo>
                      <a:pt x="8339" y="319223"/>
                      <a:pt x="0" y="310883"/>
                      <a:pt x="0" y="300596"/>
                    </a:cubicBezTo>
                    <a:lnTo>
                      <a:pt x="0" y="18627"/>
                    </a:lnTo>
                    <a:cubicBezTo>
                      <a:pt x="0" y="8339"/>
                      <a:pt x="8339" y="0"/>
                      <a:pt x="18627" y="0"/>
                    </a:cubicBezTo>
                    <a:close/>
                  </a:path>
                </a:pathLst>
              </a:custGeom>
              <a:solidFill>
                <a:srgbClr val="FDFDFD"/>
              </a:solidFill>
              <a:ln cap="rnd" cmpd="sng" w="76200">
                <a:solidFill>
                  <a:srgbClr val="AF3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txBox="1"/>
              <p:nvPr/>
            </p:nvSpPr>
            <p:spPr>
              <a:xfrm>
                <a:off x="0" y="-38100"/>
                <a:ext cx="5219164" cy="357323"/>
              </a:xfrm>
              <a:prstGeom prst="rect">
                <a:avLst/>
              </a:prstGeom>
              <a:noFill/>
              <a:ln>
                <a:noFill/>
              </a:ln>
            </p:spPr>
            <p:txBody>
              <a:bodyPr anchorCtr="0" anchor="ctr" bIns="46875" lIns="46875" spcFirstLastPara="1" rIns="46875" wrap="square" tIns="46875">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3" name="Google Shape;143;p3"/>
            <p:cNvSpPr/>
            <p:nvPr/>
          </p:nvSpPr>
          <p:spPr>
            <a:xfrm>
              <a:off x="960830" y="294253"/>
              <a:ext cx="5631151" cy="1008141"/>
            </a:xfrm>
            <a:custGeom>
              <a:rect b="b" l="l" r="r" t="t"/>
              <a:pathLst>
                <a:path extrusionOk="0" h="1008141" w="5631151">
                  <a:moveTo>
                    <a:pt x="0" y="0"/>
                  </a:moveTo>
                  <a:lnTo>
                    <a:pt x="5631151" y="0"/>
                  </a:lnTo>
                  <a:lnTo>
                    <a:pt x="5631151" y="1008141"/>
                  </a:lnTo>
                  <a:lnTo>
                    <a:pt x="0" y="1008141"/>
                  </a:lnTo>
                  <a:lnTo>
                    <a:pt x="0" y="0"/>
                  </a:lnTo>
                  <a:close/>
                </a:path>
              </a:pathLst>
            </a:custGeom>
            <a:blipFill rotWithShape="1">
              <a:blip r:embed="rId7">
                <a:alphaModFix/>
              </a:blip>
              <a:stretch>
                <a:fillRect b="-14032" l="-3175" r="0" t="-14033"/>
              </a:stretch>
            </a:blipFill>
            <a:ln>
              <a:noFill/>
            </a:ln>
          </p:spPr>
        </p:sp>
        <p:sp>
          <p:nvSpPr>
            <p:cNvPr id="144" name="Google Shape;144;p3"/>
            <p:cNvSpPr/>
            <p:nvPr/>
          </p:nvSpPr>
          <p:spPr>
            <a:xfrm>
              <a:off x="20470328" y="208342"/>
              <a:ext cx="3262616" cy="1209686"/>
            </a:xfrm>
            <a:custGeom>
              <a:rect b="b" l="l" r="r" t="t"/>
              <a:pathLst>
                <a:path extrusionOk="0" h="1209686" w="3262616">
                  <a:moveTo>
                    <a:pt x="0" y="0"/>
                  </a:moveTo>
                  <a:lnTo>
                    <a:pt x="3262615" y="0"/>
                  </a:lnTo>
                  <a:lnTo>
                    <a:pt x="3262615" y="1209687"/>
                  </a:lnTo>
                  <a:lnTo>
                    <a:pt x="0" y="1209687"/>
                  </a:lnTo>
                  <a:lnTo>
                    <a:pt x="0" y="0"/>
                  </a:lnTo>
                  <a:close/>
                </a:path>
              </a:pathLst>
            </a:custGeom>
            <a:blipFill rotWithShape="1">
              <a:blip r:embed="rId8">
                <a:alphaModFix/>
              </a:blip>
              <a:stretch>
                <a:fillRect b="-3291" l="-543" r="-873" t="0"/>
              </a:stretch>
            </a:blipFill>
            <a:ln>
              <a:noFill/>
            </a:ln>
          </p:spPr>
        </p:sp>
      </p:grpSp>
      <p:cxnSp>
        <p:nvCxnSpPr>
          <p:cNvPr id="145" name="Google Shape;145;p3"/>
          <p:cNvCxnSpPr/>
          <p:nvPr/>
        </p:nvCxnSpPr>
        <p:spPr>
          <a:xfrm>
            <a:off x="12263205" y="1165800"/>
            <a:ext cx="5780259" cy="0"/>
          </a:xfrm>
          <a:prstGeom prst="straightConnector1">
            <a:avLst/>
          </a:prstGeom>
          <a:noFill/>
          <a:ln cap="flat" cmpd="sng" w="47625">
            <a:solidFill>
              <a:srgbClr val="AF3CFF">
                <a:alpha val="42352"/>
              </a:srgbClr>
            </a:solidFill>
            <a:prstDash val="solid"/>
            <a:round/>
            <a:headEnd len="sm" w="sm" type="none"/>
            <a:tailEnd len="sm" w="sm" type="none"/>
          </a:ln>
        </p:spPr>
      </p:cxnSp>
      <p:cxnSp>
        <p:nvCxnSpPr>
          <p:cNvPr id="146" name="Google Shape;146;p3"/>
          <p:cNvCxnSpPr/>
          <p:nvPr/>
        </p:nvCxnSpPr>
        <p:spPr>
          <a:xfrm>
            <a:off x="359526" y="1141988"/>
            <a:ext cx="5878897" cy="0"/>
          </a:xfrm>
          <a:prstGeom prst="straightConnector1">
            <a:avLst/>
          </a:prstGeom>
          <a:noFill/>
          <a:ln cap="flat" cmpd="sng" w="47625">
            <a:solidFill>
              <a:srgbClr val="AF3CFF">
                <a:alpha val="42352"/>
              </a:srgbClr>
            </a:solidFill>
            <a:prstDash val="solid"/>
            <a:round/>
            <a:headEnd len="sm" w="sm" type="none"/>
            <a:tailEnd len="sm" w="sm" type="none"/>
          </a:ln>
        </p:spPr>
      </p:cxnSp>
      <p:grpSp>
        <p:nvGrpSpPr>
          <p:cNvPr id="147" name="Google Shape;147;p3"/>
          <p:cNvGrpSpPr/>
          <p:nvPr/>
        </p:nvGrpSpPr>
        <p:grpSpPr>
          <a:xfrm>
            <a:off x="6225421" y="416261"/>
            <a:ext cx="6037784" cy="1230064"/>
            <a:chOff x="0" y="-38100"/>
            <a:chExt cx="1590198" cy="323968"/>
          </a:xfrm>
        </p:grpSpPr>
        <p:sp>
          <p:nvSpPr>
            <p:cNvPr id="148" name="Google Shape;148;p3"/>
            <p:cNvSpPr/>
            <p:nvPr/>
          </p:nvSpPr>
          <p:spPr>
            <a:xfrm>
              <a:off x="0" y="0"/>
              <a:ext cx="1590198" cy="285868"/>
            </a:xfrm>
            <a:custGeom>
              <a:rect b="b" l="l" r="r" t="t"/>
              <a:pathLst>
                <a:path extrusionOk="0" h="285868" w="1590198">
                  <a:moveTo>
                    <a:pt x="1590198" y="0"/>
                  </a:moveTo>
                  <a:lnTo>
                    <a:pt x="0" y="0"/>
                  </a:lnTo>
                  <a:lnTo>
                    <a:pt x="101600" y="142934"/>
                  </a:lnTo>
                  <a:lnTo>
                    <a:pt x="0" y="285868"/>
                  </a:lnTo>
                  <a:lnTo>
                    <a:pt x="1590198" y="285868"/>
                  </a:lnTo>
                  <a:lnTo>
                    <a:pt x="1488598" y="142934"/>
                  </a:lnTo>
                  <a:lnTo>
                    <a:pt x="1590198" y="0"/>
                  </a:lnTo>
                  <a:close/>
                </a:path>
              </a:pathLst>
            </a:custGeom>
            <a:solidFill>
              <a:srgbClr val="9015DB"/>
            </a:solidFill>
            <a:ln>
              <a:noFill/>
            </a:ln>
          </p:spPr>
        </p:sp>
        <p:sp>
          <p:nvSpPr>
            <p:cNvPr id="149" name="Google Shape;149;p3"/>
            <p:cNvSpPr txBox="1"/>
            <p:nvPr/>
          </p:nvSpPr>
          <p:spPr>
            <a:xfrm>
              <a:off x="88900" y="-38100"/>
              <a:ext cx="1412398" cy="323968"/>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0" name="Google Shape;150;p3"/>
          <p:cNvSpPr txBox="1"/>
          <p:nvPr/>
        </p:nvSpPr>
        <p:spPr>
          <a:xfrm rot="-14511">
            <a:off x="6828194" y="735179"/>
            <a:ext cx="4631641" cy="763452"/>
          </a:xfrm>
          <a:prstGeom prst="rect">
            <a:avLst/>
          </a:prstGeom>
          <a:noFill/>
          <a:ln>
            <a:noFill/>
          </a:ln>
        </p:spPr>
        <p:txBody>
          <a:bodyPr anchorCtr="0" anchor="t" bIns="0" lIns="0" spcFirstLastPara="1" rIns="0" wrap="square" tIns="0">
            <a:spAutoFit/>
          </a:bodyPr>
          <a:lstStyle/>
          <a:p>
            <a:pPr indent="0" lvl="0" marL="0" marR="0" rtl="0" algn="ctr">
              <a:lnSpc>
                <a:spcPct val="140039"/>
              </a:lnSpc>
              <a:spcBef>
                <a:spcPts val="0"/>
              </a:spcBef>
              <a:spcAft>
                <a:spcPts val="0"/>
              </a:spcAft>
              <a:buNone/>
            </a:pPr>
            <a:r>
              <a:rPr b="0" i="0" lang="en-US" sz="4066" u="none" cap="none" strike="noStrike">
                <a:solidFill>
                  <a:srgbClr val="EBF5FE"/>
                </a:solidFill>
                <a:latin typeface="Arial"/>
                <a:ea typeface="Arial"/>
                <a:cs typeface="Arial"/>
                <a:sym typeface="Arial"/>
              </a:rPr>
              <a:t> AI INSTRUCTORS</a:t>
            </a:r>
            <a:endParaRPr/>
          </a:p>
        </p:txBody>
      </p:sp>
      <p:sp>
        <p:nvSpPr>
          <p:cNvPr id="151" name="Google Shape;151;p3"/>
          <p:cNvSpPr txBox="1"/>
          <p:nvPr/>
        </p:nvSpPr>
        <p:spPr>
          <a:xfrm>
            <a:off x="1650331" y="6614522"/>
            <a:ext cx="3179185" cy="427953"/>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b="0" i="0" lang="en-US" sz="2276" u="none" cap="none" strike="noStrike">
                <a:solidFill>
                  <a:srgbClr val="FFFFFF"/>
                </a:solidFill>
                <a:latin typeface="Arial"/>
                <a:ea typeface="Arial"/>
                <a:cs typeface="Arial"/>
                <a:sym typeface="Arial"/>
              </a:rPr>
              <a:t>Dr.Irfan Malik</a:t>
            </a:r>
            <a:endParaRPr/>
          </a:p>
        </p:txBody>
      </p:sp>
      <p:sp>
        <p:nvSpPr>
          <p:cNvPr id="152" name="Google Shape;152;p3"/>
          <p:cNvSpPr txBox="1"/>
          <p:nvPr/>
        </p:nvSpPr>
        <p:spPr>
          <a:xfrm>
            <a:off x="5592827" y="6604997"/>
            <a:ext cx="3179185" cy="453988"/>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2376" u="none" cap="none" strike="noStrike">
                <a:solidFill>
                  <a:srgbClr val="FFFFFF"/>
                </a:solidFill>
                <a:latin typeface="Arial"/>
                <a:ea typeface="Arial"/>
                <a:cs typeface="Arial"/>
                <a:sym typeface="Arial"/>
              </a:rPr>
              <a:t>Dr.Sheraz Naseer</a:t>
            </a:r>
            <a:endParaRPr/>
          </a:p>
        </p:txBody>
      </p:sp>
      <p:sp>
        <p:nvSpPr>
          <p:cNvPr id="153" name="Google Shape;153;p3"/>
          <p:cNvSpPr txBox="1"/>
          <p:nvPr/>
        </p:nvSpPr>
        <p:spPr>
          <a:xfrm>
            <a:off x="9524465" y="6631032"/>
            <a:ext cx="3179185" cy="427953"/>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b="0" i="0" lang="en-US" sz="2276" u="none" cap="none" strike="noStrike">
                <a:solidFill>
                  <a:srgbClr val="FFFFFF"/>
                </a:solidFill>
                <a:latin typeface="Arial"/>
                <a:ea typeface="Arial"/>
                <a:cs typeface="Arial"/>
                <a:sym typeface="Arial"/>
              </a:rPr>
              <a:t>Dr.Shazia Saqib</a:t>
            </a:r>
            <a:endParaRPr/>
          </a:p>
        </p:txBody>
      </p:sp>
      <p:sp>
        <p:nvSpPr>
          <p:cNvPr id="154" name="Google Shape;154;p3"/>
          <p:cNvSpPr txBox="1"/>
          <p:nvPr/>
        </p:nvSpPr>
        <p:spPr>
          <a:xfrm>
            <a:off x="13517099" y="6604997"/>
            <a:ext cx="3179185" cy="453988"/>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2376" u="none" cap="none" strike="noStrike">
                <a:solidFill>
                  <a:srgbClr val="FFFFFF"/>
                </a:solidFill>
                <a:latin typeface="Arial"/>
                <a:ea typeface="Arial"/>
                <a:cs typeface="Arial"/>
                <a:sym typeface="Arial"/>
              </a:rPr>
              <a:t>M.Haris Tariq</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
          <p:cNvSpPr/>
          <p:nvPr/>
        </p:nvSpPr>
        <p:spPr>
          <a:xfrm>
            <a:off x="10832412" y="0"/>
            <a:ext cx="7455588" cy="10462531"/>
          </a:xfrm>
          <a:custGeom>
            <a:rect b="b" l="l" r="r" t="t"/>
            <a:pathLst>
              <a:path extrusionOk="0" h="10462531" w="7455588">
                <a:moveTo>
                  <a:pt x="0" y="0"/>
                </a:moveTo>
                <a:lnTo>
                  <a:pt x="7455588" y="0"/>
                </a:lnTo>
                <a:lnTo>
                  <a:pt x="7455588" y="10462531"/>
                </a:lnTo>
                <a:lnTo>
                  <a:pt x="0" y="10462531"/>
                </a:lnTo>
                <a:lnTo>
                  <a:pt x="0" y="0"/>
                </a:lnTo>
                <a:close/>
              </a:path>
            </a:pathLst>
          </a:custGeom>
          <a:blipFill rotWithShape="1">
            <a:blip r:embed="rId3">
              <a:alphaModFix amt="60000"/>
            </a:blip>
            <a:stretch>
              <a:fillRect b="0" l="-70754" r="-78460" t="0"/>
            </a:stretch>
          </a:blipFill>
          <a:ln>
            <a:noFill/>
          </a:ln>
        </p:spPr>
      </p:sp>
      <p:grpSp>
        <p:nvGrpSpPr>
          <p:cNvPr id="160" name="Google Shape;160;p4"/>
          <p:cNvGrpSpPr/>
          <p:nvPr/>
        </p:nvGrpSpPr>
        <p:grpSpPr>
          <a:xfrm>
            <a:off x="877422" y="473214"/>
            <a:ext cx="8999146" cy="1175045"/>
            <a:chOff x="0" y="-192881"/>
            <a:chExt cx="11998861" cy="1566726"/>
          </a:xfrm>
        </p:grpSpPr>
        <p:grpSp>
          <p:nvGrpSpPr>
            <p:cNvPr id="161" name="Google Shape;161;p4"/>
            <p:cNvGrpSpPr/>
            <p:nvPr/>
          </p:nvGrpSpPr>
          <p:grpSpPr>
            <a:xfrm>
              <a:off x="0" y="-192881"/>
              <a:ext cx="11998861" cy="1566726"/>
              <a:chOff x="0" y="-38100"/>
              <a:chExt cx="2370145" cy="309477"/>
            </a:xfrm>
          </p:grpSpPr>
          <p:sp>
            <p:nvSpPr>
              <p:cNvPr id="162" name="Google Shape;162;p4"/>
              <p:cNvSpPr/>
              <p:nvPr/>
            </p:nvSpPr>
            <p:spPr>
              <a:xfrm>
                <a:off x="0" y="0"/>
                <a:ext cx="2370145" cy="271377"/>
              </a:xfrm>
              <a:custGeom>
                <a:rect b="b" l="l" r="r" t="t"/>
                <a:pathLst>
                  <a:path extrusionOk="0" h="271377" w="2370145">
                    <a:moveTo>
                      <a:pt x="12044" y="0"/>
                    </a:moveTo>
                    <a:lnTo>
                      <a:pt x="2358101" y="0"/>
                    </a:lnTo>
                    <a:cubicBezTo>
                      <a:pt x="2364753" y="0"/>
                      <a:pt x="2370145" y="5392"/>
                      <a:pt x="2370145" y="12044"/>
                    </a:cubicBezTo>
                    <a:lnTo>
                      <a:pt x="2370145" y="259333"/>
                    </a:lnTo>
                    <a:cubicBezTo>
                      <a:pt x="2370145" y="265984"/>
                      <a:pt x="2364753" y="271377"/>
                      <a:pt x="2358101" y="271377"/>
                    </a:cubicBezTo>
                    <a:lnTo>
                      <a:pt x="12044" y="271377"/>
                    </a:lnTo>
                    <a:cubicBezTo>
                      <a:pt x="5392" y="271377"/>
                      <a:pt x="0" y="265984"/>
                      <a:pt x="0" y="259333"/>
                    </a:cubicBezTo>
                    <a:lnTo>
                      <a:pt x="0" y="12044"/>
                    </a:lnTo>
                    <a:cubicBezTo>
                      <a:pt x="0" y="5392"/>
                      <a:pt x="5392" y="0"/>
                      <a:pt x="12044"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txBox="1"/>
              <p:nvPr/>
            </p:nvSpPr>
            <p:spPr>
              <a:xfrm>
                <a:off x="0" y="-38100"/>
                <a:ext cx="2370145" cy="309477"/>
              </a:xfrm>
              <a:prstGeom prst="rect">
                <a:avLst/>
              </a:prstGeom>
              <a:noFill/>
              <a:ln>
                <a:noFill/>
              </a:ln>
            </p:spPr>
            <p:txBody>
              <a:bodyPr anchorCtr="0" anchor="ctr" bIns="50800" lIns="50800" spcFirstLastPara="1" rIns="50800" wrap="square" tIns="50800">
                <a:noAutofit/>
              </a:bodyPr>
              <a:lstStyle/>
              <a:p>
                <a:pPr indent="0" lvl="0" marL="0" marR="0" rtl="0" algn="l">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4" name="Google Shape;164;p4"/>
            <p:cNvSpPr txBox="1"/>
            <p:nvPr/>
          </p:nvSpPr>
          <p:spPr>
            <a:xfrm>
              <a:off x="757120" y="81032"/>
              <a:ext cx="10265100" cy="102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000" u="none" cap="none" strike="noStrike">
                  <a:solidFill>
                    <a:srgbClr val="FFFFFF"/>
                  </a:solidFill>
                  <a:latin typeface="Arial"/>
                  <a:ea typeface="Arial"/>
                  <a:cs typeface="Arial"/>
                  <a:sym typeface="Arial"/>
                </a:rPr>
                <a:t> Previous Lecture Topics</a:t>
              </a:r>
              <a:endParaRPr/>
            </a:p>
          </p:txBody>
        </p:sp>
      </p:grpSp>
      <p:sp>
        <p:nvSpPr>
          <p:cNvPr id="165" name="Google Shape;165;p4"/>
          <p:cNvSpPr/>
          <p:nvPr/>
        </p:nvSpPr>
        <p:spPr>
          <a:xfrm>
            <a:off x="703889" y="1512479"/>
            <a:ext cx="347066" cy="347066"/>
          </a:xfrm>
          <a:custGeom>
            <a:rect b="b" l="l" r="r" t="t"/>
            <a:pathLst>
              <a:path extrusionOk="0" h="347066" w="347066">
                <a:moveTo>
                  <a:pt x="0" y="0"/>
                </a:moveTo>
                <a:lnTo>
                  <a:pt x="347065" y="0"/>
                </a:lnTo>
                <a:lnTo>
                  <a:pt x="347065" y="347066"/>
                </a:lnTo>
                <a:lnTo>
                  <a:pt x="0" y="347066"/>
                </a:lnTo>
                <a:lnTo>
                  <a:pt x="0" y="0"/>
                </a:lnTo>
                <a:close/>
              </a:path>
            </a:pathLst>
          </a:custGeom>
          <a:blipFill rotWithShape="1">
            <a:blip r:embed="rId4">
              <a:alphaModFix/>
            </a:blip>
            <a:stretch>
              <a:fillRect b="0" l="0" r="0" t="0"/>
            </a:stretch>
          </a:blipFill>
          <a:ln>
            <a:noFill/>
          </a:ln>
        </p:spPr>
      </p:sp>
      <p:grpSp>
        <p:nvGrpSpPr>
          <p:cNvPr id="166" name="Google Shape;166;p4"/>
          <p:cNvGrpSpPr/>
          <p:nvPr/>
        </p:nvGrpSpPr>
        <p:grpSpPr>
          <a:xfrm>
            <a:off x="-155836" y="3704257"/>
            <a:ext cx="10032403" cy="1155703"/>
            <a:chOff x="0" y="0"/>
            <a:chExt cx="13376537" cy="1540938"/>
          </a:xfrm>
        </p:grpSpPr>
        <p:sp>
          <p:nvSpPr>
            <p:cNvPr id="167" name="Google Shape;167;p4"/>
            <p:cNvSpPr/>
            <p:nvPr/>
          </p:nvSpPr>
          <p:spPr>
            <a:xfrm>
              <a:off x="0" y="0"/>
              <a:ext cx="13376537" cy="1540938"/>
            </a:xfrm>
            <a:custGeom>
              <a:rect b="b" l="l" r="r" t="t"/>
              <a:pathLst>
                <a:path extrusionOk="0" h="1540938" w="13376537">
                  <a:moveTo>
                    <a:pt x="0" y="0"/>
                  </a:moveTo>
                  <a:lnTo>
                    <a:pt x="13376537" y="0"/>
                  </a:lnTo>
                  <a:lnTo>
                    <a:pt x="13376537" y="1540938"/>
                  </a:lnTo>
                  <a:lnTo>
                    <a:pt x="0" y="1540938"/>
                  </a:lnTo>
                  <a:lnTo>
                    <a:pt x="0" y="0"/>
                  </a:lnTo>
                  <a:close/>
                </a:path>
              </a:pathLst>
            </a:custGeom>
            <a:blipFill rotWithShape="1">
              <a:blip r:embed="rId5">
                <a:alphaModFix/>
              </a:blip>
              <a:stretch>
                <a:fillRect b="-7943" l="0" r="-9440" t="-9618"/>
              </a:stretch>
            </a:blipFill>
            <a:ln>
              <a:noFill/>
            </a:ln>
          </p:spPr>
        </p:sp>
        <p:grpSp>
          <p:nvGrpSpPr>
            <p:cNvPr id="168" name="Google Shape;168;p4"/>
            <p:cNvGrpSpPr/>
            <p:nvPr/>
          </p:nvGrpSpPr>
          <p:grpSpPr>
            <a:xfrm>
              <a:off x="1778054" y="0"/>
              <a:ext cx="1222008" cy="1214181"/>
              <a:chOff x="0" y="0"/>
              <a:chExt cx="881227" cy="875583"/>
            </a:xfrm>
          </p:grpSpPr>
          <p:sp>
            <p:nvSpPr>
              <p:cNvPr id="169" name="Google Shape;169;p4"/>
              <p:cNvSpPr/>
              <p:nvPr/>
            </p:nvSpPr>
            <p:spPr>
              <a:xfrm>
                <a:off x="0" y="0"/>
                <a:ext cx="881227" cy="875583"/>
              </a:xfrm>
              <a:custGeom>
                <a:rect b="b" l="l" r="r" t="t"/>
                <a:pathLst>
                  <a:path extrusionOk="0" h="875583" w="881227">
                    <a:moveTo>
                      <a:pt x="440614" y="0"/>
                    </a:moveTo>
                    <a:cubicBezTo>
                      <a:pt x="197269" y="0"/>
                      <a:pt x="0" y="196006"/>
                      <a:pt x="0" y="437791"/>
                    </a:cubicBezTo>
                    <a:cubicBezTo>
                      <a:pt x="0" y="679577"/>
                      <a:pt x="197269" y="875583"/>
                      <a:pt x="440614" y="875583"/>
                    </a:cubicBezTo>
                    <a:cubicBezTo>
                      <a:pt x="683958" y="875583"/>
                      <a:pt x="881227" y="679577"/>
                      <a:pt x="881227" y="437791"/>
                    </a:cubicBezTo>
                    <a:cubicBezTo>
                      <a:pt x="881227" y="196006"/>
                      <a:pt x="683958" y="0"/>
                      <a:pt x="440614"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txBox="1"/>
              <p:nvPr/>
            </p:nvSpPr>
            <p:spPr>
              <a:xfrm>
                <a:off x="82615" y="24936"/>
                <a:ext cx="715997" cy="768561"/>
              </a:xfrm>
              <a:prstGeom prst="rect">
                <a:avLst/>
              </a:prstGeom>
              <a:noFill/>
              <a:ln>
                <a:noFill/>
              </a:ln>
            </p:spPr>
            <p:txBody>
              <a:bodyPr anchorCtr="0" anchor="ctr" bIns="83100" lIns="83100" spcFirstLastPara="1" rIns="83100" wrap="square" tIns="83100">
                <a:noAutofit/>
              </a:bodyPr>
              <a:lstStyle/>
              <a:p>
                <a:pPr indent="0" lvl="0" marL="0" marR="0" rtl="0" algn="ctr">
                  <a:lnSpc>
                    <a:spcPct val="140013"/>
                  </a:lnSpc>
                  <a:spcBef>
                    <a:spcPts val="0"/>
                  </a:spcBef>
                  <a:spcAft>
                    <a:spcPts val="0"/>
                  </a:spcAft>
                  <a:buNone/>
                </a:pPr>
                <a:r>
                  <a:rPr b="0" i="0" lang="en-US" sz="2874" u="none" cap="none" strike="noStrike">
                    <a:solidFill>
                      <a:srgbClr val="FFFFFF"/>
                    </a:solidFill>
                    <a:latin typeface="Arial"/>
                    <a:ea typeface="Arial"/>
                    <a:cs typeface="Arial"/>
                    <a:sym typeface="Arial"/>
                  </a:rPr>
                  <a:t>02</a:t>
                </a:r>
                <a:endParaRPr/>
              </a:p>
            </p:txBody>
          </p:sp>
        </p:grpSp>
        <p:sp>
          <p:nvSpPr>
            <p:cNvPr id="171" name="Google Shape;171;p4"/>
            <p:cNvSpPr txBox="1"/>
            <p:nvPr/>
          </p:nvSpPr>
          <p:spPr>
            <a:xfrm>
              <a:off x="3274011" y="60843"/>
              <a:ext cx="8856509" cy="966146"/>
            </a:xfrm>
            <a:prstGeom prst="rect">
              <a:avLst/>
            </a:prstGeom>
            <a:noFill/>
            <a:ln>
              <a:noFill/>
            </a:ln>
          </p:spPr>
          <p:txBody>
            <a:bodyPr anchorCtr="0" anchor="t" bIns="0" lIns="0" spcFirstLastPara="1" rIns="0" wrap="square" tIns="0">
              <a:spAutoFit/>
            </a:bodyPr>
            <a:lstStyle/>
            <a:p>
              <a:pPr indent="0" lvl="0" marL="0" marR="0" rtl="0" algn="just">
                <a:lnSpc>
                  <a:spcPct val="139995"/>
                </a:lnSpc>
                <a:spcBef>
                  <a:spcPts val="0"/>
                </a:spcBef>
                <a:spcAft>
                  <a:spcPts val="0"/>
                </a:spcAft>
                <a:buNone/>
              </a:pPr>
              <a:r>
                <a:rPr b="0" i="0" lang="en-US" sz="4003" u="none" cap="none" strike="noStrike">
                  <a:solidFill>
                    <a:srgbClr val="101010"/>
                  </a:solidFill>
                  <a:latin typeface="Arial"/>
                  <a:ea typeface="Arial"/>
                  <a:cs typeface="Arial"/>
                  <a:sym typeface="Arial"/>
                </a:rPr>
                <a:t>Vanilla Autoencoder</a:t>
              </a:r>
              <a:endParaRPr/>
            </a:p>
          </p:txBody>
        </p:sp>
      </p:grpSp>
      <p:grpSp>
        <p:nvGrpSpPr>
          <p:cNvPr id="172" name="Google Shape;172;p4"/>
          <p:cNvGrpSpPr/>
          <p:nvPr/>
        </p:nvGrpSpPr>
        <p:grpSpPr>
          <a:xfrm>
            <a:off x="-155836" y="4859960"/>
            <a:ext cx="10032403" cy="1155703"/>
            <a:chOff x="0" y="0"/>
            <a:chExt cx="13376537" cy="1540938"/>
          </a:xfrm>
        </p:grpSpPr>
        <p:sp>
          <p:nvSpPr>
            <p:cNvPr id="173" name="Google Shape;173;p4"/>
            <p:cNvSpPr/>
            <p:nvPr/>
          </p:nvSpPr>
          <p:spPr>
            <a:xfrm>
              <a:off x="0" y="0"/>
              <a:ext cx="13376537" cy="1540938"/>
            </a:xfrm>
            <a:custGeom>
              <a:rect b="b" l="l" r="r" t="t"/>
              <a:pathLst>
                <a:path extrusionOk="0" h="1540938" w="13376537">
                  <a:moveTo>
                    <a:pt x="0" y="0"/>
                  </a:moveTo>
                  <a:lnTo>
                    <a:pt x="13376537" y="0"/>
                  </a:lnTo>
                  <a:lnTo>
                    <a:pt x="13376537" y="1540938"/>
                  </a:lnTo>
                  <a:lnTo>
                    <a:pt x="0" y="1540938"/>
                  </a:lnTo>
                  <a:lnTo>
                    <a:pt x="0" y="0"/>
                  </a:lnTo>
                  <a:close/>
                </a:path>
              </a:pathLst>
            </a:custGeom>
            <a:blipFill rotWithShape="1">
              <a:blip r:embed="rId5">
                <a:alphaModFix/>
              </a:blip>
              <a:stretch>
                <a:fillRect b="-7943" l="0" r="-9440" t="-9618"/>
              </a:stretch>
            </a:blipFill>
            <a:ln>
              <a:noFill/>
            </a:ln>
          </p:spPr>
        </p:sp>
        <p:grpSp>
          <p:nvGrpSpPr>
            <p:cNvPr id="174" name="Google Shape;174;p4"/>
            <p:cNvGrpSpPr/>
            <p:nvPr/>
          </p:nvGrpSpPr>
          <p:grpSpPr>
            <a:xfrm>
              <a:off x="1778054" y="0"/>
              <a:ext cx="1222008" cy="1214181"/>
              <a:chOff x="0" y="0"/>
              <a:chExt cx="881227" cy="875583"/>
            </a:xfrm>
          </p:grpSpPr>
          <p:sp>
            <p:nvSpPr>
              <p:cNvPr id="175" name="Google Shape;175;p4"/>
              <p:cNvSpPr/>
              <p:nvPr/>
            </p:nvSpPr>
            <p:spPr>
              <a:xfrm>
                <a:off x="0" y="0"/>
                <a:ext cx="881227" cy="875583"/>
              </a:xfrm>
              <a:custGeom>
                <a:rect b="b" l="l" r="r" t="t"/>
                <a:pathLst>
                  <a:path extrusionOk="0" h="875583" w="881227">
                    <a:moveTo>
                      <a:pt x="440614" y="0"/>
                    </a:moveTo>
                    <a:cubicBezTo>
                      <a:pt x="197269" y="0"/>
                      <a:pt x="0" y="196006"/>
                      <a:pt x="0" y="437791"/>
                    </a:cubicBezTo>
                    <a:cubicBezTo>
                      <a:pt x="0" y="679577"/>
                      <a:pt x="197269" y="875583"/>
                      <a:pt x="440614" y="875583"/>
                    </a:cubicBezTo>
                    <a:cubicBezTo>
                      <a:pt x="683958" y="875583"/>
                      <a:pt x="881227" y="679577"/>
                      <a:pt x="881227" y="437791"/>
                    </a:cubicBezTo>
                    <a:cubicBezTo>
                      <a:pt x="881227" y="196006"/>
                      <a:pt x="683958" y="0"/>
                      <a:pt x="440614"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txBox="1"/>
              <p:nvPr/>
            </p:nvSpPr>
            <p:spPr>
              <a:xfrm>
                <a:off x="82615" y="24936"/>
                <a:ext cx="715997" cy="768561"/>
              </a:xfrm>
              <a:prstGeom prst="rect">
                <a:avLst/>
              </a:prstGeom>
              <a:noFill/>
              <a:ln>
                <a:noFill/>
              </a:ln>
            </p:spPr>
            <p:txBody>
              <a:bodyPr anchorCtr="0" anchor="ctr" bIns="83100" lIns="83100" spcFirstLastPara="1" rIns="83100" wrap="square" tIns="83100">
                <a:noAutofit/>
              </a:bodyPr>
              <a:lstStyle/>
              <a:p>
                <a:pPr indent="0" lvl="0" marL="0" marR="0" rtl="0" algn="ctr">
                  <a:lnSpc>
                    <a:spcPct val="140013"/>
                  </a:lnSpc>
                  <a:spcBef>
                    <a:spcPts val="0"/>
                  </a:spcBef>
                  <a:spcAft>
                    <a:spcPts val="0"/>
                  </a:spcAft>
                  <a:buNone/>
                </a:pPr>
                <a:r>
                  <a:rPr b="0" i="0" lang="en-US" sz="2874" u="none" cap="none" strike="noStrike">
                    <a:solidFill>
                      <a:srgbClr val="FFFFFF"/>
                    </a:solidFill>
                    <a:latin typeface="Arial"/>
                    <a:ea typeface="Arial"/>
                    <a:cs typeface="Arial"/>
                    <a:sym typeface="Arial"/>
                  </a:rPr>
                  <a:t>03</a:t>
                </a:r>
                <a:endParaRPr/>
              </a:p>
            </p:txBody>
          </p:sp>
        </p:grpSp>
        <p:sp>
          <p:nvSpPr>
            <p:cNvPr id="177" name="Google Shape;177;p4"/>
            <p:cNvSpPr txBox="1"/>
            <p:nvPr/>
          </p:nvSpPr>
          <p:spPr>
            <a:xfrm>
              <a:off x="3274011" y="60843"/>
              <a:ext cx="8856509" cy="966146"/>
            </a:xfrm>
            <a:prstGeom prst="rect">
              <a:avLst/>
            </a:prstGeom>
            <a:noFill/>
            <a:ln>
              <a:noFill/>
            </a:ln>
          </p:spPr>
          <p:txBody>
            <a:bodyPr anchorCtr="0" anchor="t" bIns="0" lIns="0" spcFirstLastPara="1" rIns="0" wrap="square" tIns="0">
              <a:spAutoFit/>
            </a:bodyPr>
            <a:lstStyle/>
            <a:p>
              <a:pPr indent="0" lvl="0" marL="0" marR="0" rtl="0" algn="just">
                <a:lnSpc>
                  <a:spcPct val="139995"/>
                </a:lnSpc>
                <a:spcBef>
                  <a:spcPts val="0"/>
                </a:spcBef>
                <a:spcAft>
                  <a:spcPts val="0"/>
                </a:spcAft>
                <a:buNone/>
              </a:pPr>
              <a:r>
                <a:rPr b="0" i="0" lang="en-US" sz="4003" u="none" cap="none" strike="noStrike">
                  <a:solidFill>
                    <a:srgbClr val="101010"/>
                  </a:solidFill>
                  <a:latin typeface="Arial"/>
                  <a:ea typeface="Arial"/>
                  <a:cs typeface="Arial"/>
                  <a:sym typeface="Arial"/>
                </a:rPr>
                <a:t>Denoising Autoencoder</a:t>
              </a:r>
              <a:endParaRPr/>
            </a:p>
          </p:txBody>
        </p:sp>
      </p:grpSp>
      <p:grpSp>
        <p:nvGrpSpPr>
          <p:cNvPr id="178" name="Google Shape;178;p4"/>
          <p:cNvGrpSpPr/>
          <p:nvPr/>
        </p:nvGrpSpPr>
        <p:grpSpPr>
          <a:xfrm>
            <a:off x="877422" y="7320588"/>
            <a:ext cx="8642112" cy="1316028"/>
            <a:chOff x="0" y="0"/>
            <a:chExt cx="11522816" cy="1754704"/>
          </a:xfrm>
        </p:grpSpPr>
        <p:sp>
          <p:nvSpPr>
            <p:cNvPr id="179" name="Google Shape;179;p4"/>
            <p:cNvSpPr/>
            <p:nvPr/>
          </p:nvSpPr>
          <p:spPr>
            <a:xfrm>
              <a:off x="0" y="0"/>
              <a:ext cx="11522816" cy="1754704"/>
            </a:xfrm>
            <a:custGeom>
              <a:rect b="b" l="l" r="r" t="t"/>
              <a:pathLst>
                <a:path extrusionOk="0" h="1754704" w="11522816">
                  <a:moveTo>
                    <a:pt x="0" y="0"/>
                  </a:moveTo>
                  <a:lnTo>
                    <a:pt x="11522816" y="0"/>
                  </a:lnTo>
                  <a:lnTo>
                    <a:pt x="11522816" y="1754704"/>
                  </a:lnTo>
                  <a:lnTo>
                    <a:pt x="0" y="1754704"/>
                  </a:lnTo>
                  <a:lnTo>
                    <a:pt x="0" y="0"/>
                  </a:lnTo>
                  <a:close/>
                </a:path>
              </a:pathLst>
            </a:custGeom>
            <a:blipFill rotWithShape="1">
              <a:blip r:embed="rId5">
                <a:alphaModFix/>
              </a:blip>
              <a:stretch>
                <a:fillRect b="0" l="-10314" r="-14516" t="-1443"/>
              </a:stretch>
            </a:blipFill>
            <a:ln>
              <a:noFill/>
            </a:ln>
          </p:spPr>
        </p:sp>
        <p:grpSp>
          <p:nvGrpSpPr>
            <p:cNvPr id="180" name="Google Shape;180;p4"/>
            <p:cNvGrpSpPr/>
            <p:nvPr/>
          </p:nvGrpSpPr>
          <p:grpSpPr>
            <a:xfrm>
              <a:off x="492858" y="0"/>
              <a:ext cx="1285567" cy="1214181"/>
              <a:chOff x="0" y="0"/>
              <a:chExt cx="927061" cy="875583"/>
            </a:xfrm>
          </p:grpSpPr>
          <p:sp>
            <p:nvSpPr>
              <p:cNvPr id="181" name="Google Shape;181;p4"/>
              <p:cNvSpPr/>
              <p:nvPr/>
            </p:nvSpPr>
            <p:spPr>
              <a:xfrm>
                <a:off x="0" y="0"/>
                <a:ext cx="927061" cy="875583"/>
              </a:xfrm>
              <a:custGeom>
                <a:rect b="b" l="l" r="r" t="t"/>
                <a:pathLst>
                  <a:path extrusionOk="0" h="875583" w="927061">
                    <a:moveTo>
                      <a:pt x="463531" y="0"/>
                    </a:moveTo>
                    <a:cubicBezTo>
                      <a:pt x="207530" y="0"/>
                      <a:pt x="0" y="196006"/>
                      <a:pt x="0" y="437791"/>
                    </a:cubicBezTo>
                    <a:cubicBezTo>
                      <a:pt x="0" y="679577"/>
                      <a:pt x="207530" y="875583"/>
                      <a:pt x="463531" y="875583"/>
                    </a:cubicBezTo>
                    <a:cubicBezTo>
                      <a:pt x="719532" y="875583"/>
                      <a:pt x="927061" y="679577"/>
                      <a:pt x="927061" y="437791"/>
                    </a:cubicBezTo>
                    <a:cubicBezTo>
                      <a:pt x="927061" y="196006"/>
                      <a:pt x="719532" y="0"/>
                      <a:pt x="463531"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txBox="1"/>
              <p:nvPr/>
            </p:nvSpPr>
            <p:spPr>
              <a:xfrm>
                <a:off x="86912" y="24936"/>
                <a:ext cx="753237" cy="768561"/>
              </a:xfrm>
              <a:prstGeom prst="rect">
                <a:avLst/>
              </a:prstGeom>
              <a:noFill/>
              <a:ln>
                <a:noFill/>
              </a:ln>
            </p:spPr>
            <p:txBody>
              <a:bodyPr anchorCtr="0" anchor="ctr" bIns="83100" lIns="83100" spcFirstLastPara="1" rIns="83100" wrap="square" tIns="83100">
                <a:noAutofit/>
              </a:bodyPr>
              <a:lstStyle/>
              <a:p>
                <a:pPr indent="0" lvl="0" marL="0" marR="0" rtl="0" algn="ctr">
                  <a:lnSpc>
                    <a:spcPct val="140013"/>
                  </a:lnSpc>
                  <a:spcBef>
                    <a:spcPts val="0"/>
                  </a:spcBef>
                  <a:spcAft>
                    <a:spcPts val="0"/>
                  </a:spcAft>
                  <a:buNone/>
                </a:pPr>
                <a:r>
                  <a:rPr b="0" i="0" lang="en-US" sz="2874" u="none" cap="none" strike="noStrike">
                    <a:solidFill>
                      <a:srgbClr val="FFFFFF"/>
                    </a:solidFill>
                    <a:latin typeface="Arial"/>
                    <a:ea typeface="Arial"/>
                    <a:cs typeface="Arial"/>
                    <a:sym typeface="Arial"/>
                  </a:rPr>
                  <a:t>05</a:t>
                </a:r>
                <a:endParaRPr/>
              </a:p>
            </p:txBody>
          </p:sp>
        </p:grpSp>
        <p:sp>
          <p:nvSpPr>
            <p:cNvPr id="183" name="Google Shape;183;p4"/>
            <p:cNvSpPr txBox="1"/>
            <p:nvPr/>
          </p:nvSpPr>
          <p:spPr>
            <a:xfrm>
              <a:off x="2000361" y="63587"/>
              <a:ext cx="9317152" cy="934608"/>
            </a:xfrm>
            <a:prstGeom prst="rect">
              <a:avLst/>
            </a:prstGeom>
            <a:noFill/>
            <a:ln>
              <a:noFill/>
            </a:ln>
          </p:spPr>
          <p:txBody>
            <a:bodyPr anchorCtr="0" anchor="t" bIns="0" lIns="0" spcFirstLastPara="1" rIns="0" wrap="square" tIns="0">
              <a:spAutoFit/>
            </a:bodyPr>
            <a:lstStyle/>
            <a:p>
              <a:pPr indent="0" lvl="0" marL="0" marR="0" rtl="0" algn="just">
                <a:lnSpc>
                  <a:spcPct val="139994"/>
                </a:lnSpc>
                <a:spcBef>
                  <a:spcPts val="0"/>
                </a:spcBef>
                <a:spcAft>
                  <a:spcPts val="0"/>
                </a:spcAft>
                <a:buNone/>
              </a:pPr>
              <a:r>
                <a:rPr b="0" i="0" lang="en-US" sz="3903" u="none" cap="none" strike="noStrike">
                  <a:solidFill>
                    <a:srgbClr val="101010"/>
                  </a:solidFill>
                  <a:latin typeface="Arial"/>
                  <a:ea typeface="Arial"/>
                  <a:cs typeface="Arial"/>
                  <a:sym typeface="Arial"/>
                </a:rPr>
                <a:t>Variational Autoencoder </a:t>
              </a:r>
              <a:endParaRPr/>
            </a:p>
          </p:txBody>
        </p:sp>
      </p:grpSp>
      <p:grpSp>
        <p:nvGrpSpPr>
          <p:cNvPr id="184" name="Google Shape;184;p4"/>
          <p:cNvGrpSpPr/>
          <p:nvPr/>
        </p:nvGrpSpPr>
        <p:grpSpPr>
          <a:xfrm>
            <a:off x="-155836" y="2548554"/>
            <a:ext cx="10032403" cy="1155703"/>
            <a:chOff x="0" y="0"/>
            <a:chExt cx="13376537" cy="1540938"/>
          </a:xfrm>
        </p:grpSpPr>
        <p:sp>
          <p:nvSpPr>
            <p:cNvPr id="185" name="Google Shape;185;p4"/>
            <p:cNvSpPr/>
            <p:nvPr/>
          </p:nvSpPr>
          <p:spPr>
            <a:xfrm>
              <a:off x="0" y="0"/>
              <a:ext cx="13376537" cy="1540938"/>
            </a:xfrm>
            <a:custGeom>
              <a:rect b="b" l="l" r="r" t="t"/>
              <a:pathLst>
                <a:path extrusionOk="0" h="1540938" w="13376537">
                  <a:moveTo>
                    <a:pt x="0" y="0"/>
                  </a:moveTo>
                  <a:lnTo>
                    <a:pt x="13376537" y="0"/>
                  </a:lnTo>
                  <a:lnTo>
                    <a:pt x="13376537" y="1540938"/>
                  </a:lnTo>
                  <a:lnTo>
                    <a:pt x="0" y="1540938"/>
                  </a:lnTo>
                  <a:lnTo>
                    <a:pt x="0" y="0"/>
                  </a:lnTo>
                  <a:close/>
                </a:path>
              </a:pathLst>
            </a:custGeom>
            <a:blipFill rotWithShape="1">
              <a:blip r:embed="rId5">
                <a:alphaModFix/>
              </a:blip>
              <a:stretch>
                <a:fillRect b="-7943" l="0" r="-9440" t="-9618"/>
              </a:stretch>
            </a:blipFill>
            <a:ln>
              <a:noFill/>
            </a:ln>
          </p:spPr>
        </p:sp>
        <p:grpSp>
          <p:nvGrpSpPr>
            <p:cNvPr id="186" name="Google Shape;186;p4"/>
            <p:cNvGrpSpPr/>
            <p:nvPr/>
          </p:nvGrpSpPr>
          <p:grpSpPr>
            <a:xfrm>
              <a:off x="1778054" y="0"/>
              <a:ext cx="1222008" cy="1214181"/>
              <a:chOff x="0" y="0"/>
              <a:chExt cx="881227" cy="875583"/>
            </a:xfrm>
          </p:grpSpPr>
          <p:sp>
            <p:nvSpPr>
              <p:cNvPr id="187" name="Google Shape;187;p4"/>
              <p:cNvSpPr/>
              <p:nvPr/>
            </p:nvSpPr>
            <p:spPr>
              <a:xfrm>
                <a:off x="0" y="0"/>
                <a:ext cx="881227" cy="875583"/>
              </a:xfrm>
              <a:custGeom>
                <a:rect b="b" l="l" r="r" t="t"/>
                <a:pathLst>
                  <a:path extrusionOk="0" h="875583" w="881227">
                    <a:moveTo>
                      <a:pt x="440614" y="0"/>
                    </a:moveTo>
                    <a:cubicBezTo>
                      <a:pt x="197269" y="0"/>
                      <a:pt x="0" y="196006"/>
                      <a:pt x="0" y="437791"/>
                    </a:cubicBezTo>
                    <a:cubicBezTo>
                      <a:pt x="0" y="679577"/>
                      <a:pt x="197269" y="875583"/>
                      <a:pt x="440614" y="875583"/>
                    </a:cubicBezTo>
                    <a:cubicBezTo>
                      <a:pt x="683958" y="875583"/>
                      <a:pt x="881227" y="679577"/>
                      <a:pt x="881227" y="437791"/>
                    </a:cubicBezTo>
                    <a:cubicBezTo>
                      <a:pt x="881227" y="196006"/>
                      <a:pt x="683958" y="0"/>
                      <a:pt x="440614"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txBox="1"/>
              <p:nvPr/>
            </p:nvSpPr>
            <p:spPr>
              <a:xfrm>
                <a:off x="82615" y="24936"/>
                <a:ext cx="715997" cy="768561"/>
              </a:xfrm>
              <a:prstGeom prst="rect">
                <a:avLst/>
              </a:prstGeom>
              <a:noFill/>
              <a:ln>
                <a:noFill/>
              </a:ln>
            </p:spPr>
            <p:txBody>
              <a:bodyPr anchorCtr="0" anchor="ctr" bIns="83100" lIns="83100" spcFirstLastPara="1" rIns="83100" wrap="square" tIns="83100">
                <a:noAutofit/>
              </a:bodyPr>
              <a:lstStyle/>
              <a:p>
                <a:pPr indent="0" lvl="0" marL="0" marR="0" rtl="0" algn="ctr">
                  <a:lnSpc>
                    <a:spcPct val="140013"/>
                  </a:lnSpc>
                  <a:spcBef>
                    <a:spcPts val="0"/>
                  </a:spcBef>
                  <a:spcAft>
                    <a:spcPts val="0"/>
                  </a:spcAft>
                  <a:buNone/>
                </a:pPr>
                <a:r>
                  <a:rPr b="0" i="0" lang="en-US" sz="2874" u="none" cap="none" strike="noStrike">
                    <a:solidFill>
                      <a:srgbClr val="FFFFFF"/>
                    </a:solidFill>
                    <a:latin typeface="Arial"/>
                    <a:ea typeface="Arial"/>
                    <a:cs typeface="Arial"/>
                    <a:sym typeface="Arial"/>
                  </a:rPr>
                  <a:t>01</a:t>
                </a:r>
                <a:endParaRPr/>
              </a:p>
            </p:txBody>
          </p:sp>
        </p:grpSp>
        <p:sp>
          <p:nvSpPr>
            <p:cNvPr id="189" name="Google Shape;189;p4"/>
            <p:cNvSpPr txBox="1"/>
            <p:nvPr/>
          </p:nvSpPr>
          <p:spPr>
            <a:xfrm>
              <a:off x="3274011" y="60843"/>
              <a:ext cx="8856509" cy="966146"/>
            </a:xfrm>
            <a:prstGeom prst="rect">
              <a:avLst/>
            </a:prstGeom>
            <a:noFill/>
            <a:ln>
              <a:noFill/>
            </a:ln>
          </p:spPr>
          <p:txBody>
            <a:bodyPr anchorCtr="0" anchor="t" bIns="0" lIns="0" spcFirstLastPara="1" rIns="0" wrap="square" tIns="0">
              <a:spAutoFit/>
            </a:bodyPr>
            <a:lstStyle/>
            <a:p>
              <a:pPr indent="0" lvl="0" marL="0" marR="0" rtl="0" algn="just">
                <a:lnSpc>
                  <a:spcPct val="139995"/>
                </a:lnSpc>
                <a:spcBef>
                  <a:spcPts val="0"/>
                </a:spcBef>
                <a:spcAft>
                  <a:spcPts val="0"/>
                </a:spcAft>
                <a:buNone/>
              </a:pPr>
              <a:r>
                <a:rPr b="0" i="0" lang="en-US" sz="4003" u="none" cap="none" strike="noStrike">
                  <a:solidFill>
                    <a:srgbClr val="101010"/>
                  </a:solidFill>
                  <a:latin typeface="Arial"/>
                  <a:ea typeface="Arial"/>
                  <a:cs typeface="Arial"/>
                  <a:sym typeface="Arial"/>
                </a:rPr>
                <a:t>Types of Autoencoders</a:t>
              </a:r>
              <a:endParaRPr/>
            </a:p>
          </p:txBody>
        </p:sp>
      </p:grpSp>
      <p:grpSp>
        <p:nvGrpSpPr>
          <p:cNvPr id="190" name="Google Shape;190;p4"/>
          <p:cNvGrpSpPr/>
          <p:nvPr/>
        </p:nvGrpSpPr>
        <p:grpSpPr>
          <a:xfrm>
            <a:off x="-155836" y="6099799"/>
            <a:ext cx="10032403" cy="1155703"/>
            <a:chOff x="0" y="0"/>
            <a:chExt cx="13376537" cy="1540938"/>
          </a:xfrm>
        </p:grpSpPr>
        <p:sp>
          <p:nvSpPr>
            <p:cNvPr id="191" name="Google Shape;191;p4"/>
            <p:cNvSpPr/>
            <p:nvPr/>
          </p:nvSpPr>
          <p:spPr>
            <a:xfrm>
              <a:off x="0" y="0"/>
              <a:ext cx="13376537" cy="1540938"/>
            </a:xfrm>
            <a:custGeom>
              <a:rect b="b" l="l" r="r" t="t"/>
              <a:pathLst>
                <a:path extrusionOk="0" h="1540938" w="13376537">
                  <a:moveTo>
                    <a:pt x="0" y="0"/>
                  </a:moveTo>
                  <a:lnTo>
                    <a:pt x="13376537" y="0"/>
                  </a:lnTo>
                  <a:lnTo>
                    <a:pt x="13376537" y="1540938"/>
                  </a:lnTo>
                  <a:lnTo>
                    <a:pt x="0" y="1540938"/>
                  </a:lnTo>
                  <a:lnTo>
                    <a:pt x="0" y="0"/>
                  </a:lnTo>
                  <a:close/>
                </a:path>
              </a:pathLst>
            </a:custGeom>
            <a:blipFill rotWithShape="1">
              <a:blip r:embed="rId5">
                <a:alphaModFix/>
              </a:blip>
              <a:stretch>
                <a:fillRect b="-7943" l="0" r="-9440" t="-9618"/>
              </a:stretch>
            </a:blipFill>
            <a:ln>
              <a:noFill/>
            </a:ln>
          </p:spPr>
        </p:sp>
        <p:grpSp>
          <p:nvGrpSpPr>
            <p:cNvPr id="192" name="Google Shape;192;p4"/>
            <p:cNvGrpSpPr/>
            <p:nvPr/>
          </p:nvGrpSpPr>
          <p:grpSpPr>
            <a:xfrm>
              <a:off x="1778054" y="0"/>
              <a:ext cx="1222008" cy="1214181"/>
              <a:chOff x="0" y="0"/>
              <a:chExt cx="881227" cy="875583"/>
            </a:xfrm>
          </p:grpSpPr>
          <p:sp>
            <p:nvSpPr>
              <p:cNvPr id="193" name="Google Shape;193;p4"/>
              <p:cNvSpPr/>
              <p:nvPr/>
            </p:nvSpPr>
            <p:spPr>
              <a:xfrm>
                <a:off x="0" y="0"/>
                <a:ext cx="881227" cy="875583"/>
              </a:xfrm>
              <a:custGeom>
                <a:rect b="b" l="l" r="r" t="t"/>
                <a:pathLst>
                  <a:path extrusionOk="0" h="875583" w="881227">
                    <a:moveTo>
                      <a:pt x="440614" y="0"/>
                    </a:moveTo>
                    <a:cubicBezTo>
                      <a:pt x="197269" y="0"/>
                      <a:pt x="0" y="196006"/>
                      <a:pt x="0" y="437791"/>
                    </a:cubicBezTo>
                    <a:cubicBezTo>
                      <a:pt x="0" y="679577"/>
                      <a:pt x="197269" y="875583"/>
                      <a:pt x="440614" y="875583"/>
                    </a:cubicBezTo>
                    <a:cubicBezTo>
                      <a:pt x="683958" y="875583"/>
                      <a:pt x="881227" y="679577"/>
                      <a:pt x="881227" y="437791"/>
                    </a:cubicBezTo>
                    <a:cubicBezTo>
                      <a:pt x="881227" y="196006"/>
                      <a:pt x="683958" y="0"/>
                      <a:pt x="440614"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txBox="1"/>
              <p:nvPr/>
            </p:nvSpPr>
            <p:spPr>
              <a:xfrm>
                <a:off x="82615" y="24936"/>
                <a:ext cx="715997" cy="768561"/>
              </a:xfrm>
              <a:prstGeom prst="rect">
                <a:avLst/>
              </a:prstGeom>
              <a:noFill/>
              <a:ln>
                <a:noFill/>
              </a:ln>
            </p:spPr>
            <p:txBody>
              <a:bodyPr anchorCtr="0" anchor="ctr" bIns="83100" lIns="83100" spcFirstLastPara="1" rIns="83100" wrap="square" tIns="83100">
                <a:noAutofit/>
              </a:bodyPr>
              <a:lstStyle/>
              <a:p>
                <a:pPr indent="0" lvl="0" marL="0" marR="0" rtl="0" algn="ctr">
                  <a:lnSpc>
                    <a:spcPct val="140013"/>
                  </a:lnSpc>
                  <a:spcBef>
                    <a:spcPts val="0"/>
                  </a:spcBef>
                  <a:spcAft>
                    <a:spcPts val="0"/>
                  </a:spcAft>
                  <a:buNone/>
                </a:pPr>
                <a:r>
                  <a:rPr b="0" i="0" lang="en-US" sz="2874" u="none" cap="none" strike="noStrike">
                    <a:solidFill>
                      <a:srgbClr val="FFFFFF"/>
                    </a:solidFill>
                    <a:latin typeface="Arial"/>
                    <a:ea typeface="Arial"/>
                    <a:cs typeface="Arial"/>
                    <a:sym typeface="Arial"/>
                  </a:rPr>
                  <a:t>04</a:t>
                </a:r>
                <a:endParaRPr/>
              </a:p>
            </p:txBody>
          </p:sp>
        </p:grpSp>
        <p:sp>
          <p:nvSpPr>
            <p:cNvPr id="195" name="Google Shape;195;p4"/>
            <p:cNvSpPr txBox="1"/>
            <p:nvPr/>
          </p:nvSpPr>
          <p:spPr>
            <a:xfrm>
              <a:off x="3274011" y="60843"/>
              <a:ext cx="9626482" cy="966146"/>
            </a:xfrm>
            <a:prstGeom prst="rect">
              <a:avLst/>
            </a:prstGeom>
            <a:noFill/>
            <a:ln>
              <a:noFill/>
            </a:ln>
          </p:spPr>
          <p:txBody>
            <a:bodyPr anchorCtr="0" anchor="t" bIns="0" lIns="0" spcFirstLastPara="1" rIns="0" wrap="square" tIns="0">
              <a:spAutoFit/>
            </a:bodyPr>
            <a:lstStyle/>
            <a:p>
              <a:pPr indent="0" lvl="0" marL="0" marR="0" rtl="0" algn="just">
                <a:lnSpc>
                  <a:spcPct val="139995"/>
                </a:lnSpc>
                <a:spcBef>
                  <a:spcPts val="0"/>
                </a:spcBef>
                <a:spcAft>
                  <a:spcPts val="0"/>
                </a:spcAft>
                <a:buNone/>
              </a:pPr>
              <a:r>
                <a:rPr b="0" i="0" lang="en-US" sz="4003" u="none" cap="none" strike="noStrike">
                  <a:solidFill>
                    <a:srgbClr val="101010"/>
                  </a:solidFill>
                  <a:latin typeface="Arial"/>
                  <a:ea typeface="Arial"/>
                  <a:cs typeface="Arial"/>
                  <a:sym typeface="Arial"/>
                </a:rPr>
                <a:t>Convolutional Autoencoder</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5"/>
          <p:cNvSpPr/>
          <p:nvPr/>
        </p:nvSpPr>
        <p:spPr>
          <a:xfrm>
            <a:off x="-3137729" y="3899738"/>
            <a:ext cx="7170807" cy="6387262"/>
          </a:xfrm>
          <a:custGeom>
            <a:rect b="b" l="l" r="r" t="t"/>
            <a:pathLst>
              <a:path extrusionOk="0" h="6387262" w="7170807">
                <a:moveTo>
                  <a:pt x="0" y="0"/>
                </a:moveTo>
                <a:lnTo>
                  <a:pt x="7170808" y="0"/>
                </a:lnTo>
                <a:lnTo>
                  <a:pt x="7170808" y="6387262"/>
                </a:lnTo>
                <a:lnTo>
                  <a:pt x="0" y="6387262"/>
                </a:lnTo>
                <a:lnTo>
                  <a:pt x="0" y="0"/>
                </a:lnTo>
                <a:close/>
              </a:path>
            </a:pathLst>
          </a:custGeom>
          <a:blipFill rotWithShape="1">
            <a:blip r:embed="rId3">
              <a:alphaModFix amt="20999"/>
            </a:blip>
            <a:stretch>
              <a:fillRect b="-5694" l="-8965" r="0" t="-16637"/>
            </a:stretch>
          </a:blipFill>
          <a:ln>
            <a:noFill/>
          </a:ln>
        </p:spPr>
      </p:sp>
      <p:grpSp>
        <p:nvGrpSpPr>
          <p:cNvPr id="201" name="Google Shape;201;p5"/>
          <p:cNvGrpSpPr/>
          <p:nvPr/>
        </p:nvGrpSpPr>
        <p:grpSpPr>
          <a:xfrm>
            <a:off x="636846" y="494491"/>
            <a:ext cx="4233872" cy="1140657"/>
            <a:chOff x="0" y="-38100"/>
            <a:chExt cx="1022911" cy="275585"/>
          </a:xfrm>
        </p:grpSpPr>
        <p:sp>
          <p:nvSpPr>
            <p:cNvPr id="202" name="Google Shape;202;p5"/>
            <p:cNvSpPr/>
            <p:nvPr/>
          </p:nvSpPr>
          <p:spPr>
            <a:xfrm>
              <a:off x="0" y="0"/>
              <a:ext cx="1022911" cy="237485"/>
            </a:xfrm>
            <a:custGeom>
              <a:rect b="b" l="l" r="r" t="t"/>
              <a:pathLst>
                <a:path extrusionOk="0" h="237485" w="1022911">
                  <a:moveTo>
                    <a:pt x="25600" y="0"/>
                  </a:moveTo>
                  <a:lnTo>
                    <a:pt x="997311" y="0"/>
                  </a:lnTo>
                  <a:cubicBezTo>
                    <a:pt x="1004100" y="0"/>
                    <a:pt x="1010612" y="2697"/>
                    <a:pt x="1015413" y="7498"/>
                  </a:cubicBezTo>
                  <a:cubicBezTo>
                    <a:pt x="1020214" y="12299"/>
                    <a:pt x="1022911" y="18810"/>
                    <a:pt x="1022911" y="25600"/>
                  </a:cubicBezTo>
                  <a:lnTo>
                    <a:pt x="1022911" y="211885"/>
                  </a:lnTo>
                  <a:cubicBezTo>
                    <a:pt x="1022911" y="218674"/>
                    <a:pt x="1020214" y="225186"/>
                    <a:pt x="1015413" y="229987"/>
                  </a:cubicBezTo>
                  <a:cubicBezTo>
                    <a:pt x="1010612" y="234788"/>
                    <a:pt x="1004100" y="237485"/>
                    <a:pt x="997311" y="237485"/>
                  </a:cubicBezTo>
                  <a:lnTo>
                    <a:pt x="25600" y="237485"/>
                  </a:lnTo>
                  <a:cubicBezTo>
                    <a:pt x="18810" y="237485"/>
                    <a:pt x="12299" y="234788"/>
                    <a:pt x="7498" y="229987"/>
                  </a:cubicBezTo>
                  <a:cubicBezTo>
                    <a:pt x="2697" y="225186"/>
                    <a:pt x="0" y="218674"/>
                    <a:pt x="0" y="211885"/>
                  </a:cubicBezTo>
                  <a:lnTo>
                    <a:pt x="0" y="25600"/>
                  </a:lnTo>
                  <a:cubicBezTo>
                    <a:pt x="0" y="18810"/>
                    <a:pt x="2697" y="12299"/>
                    <a:pt x="7498" y="7498"/>
                  </a:cubicBezTo>
                  <a:cubicBezTo>
                    <a:pt x="12299" y="2697"/>
                    <a:pt x="18810" y="0"/>
                    <a:pt x="25600" y="0"/>
                  </a:cubicBezTo>
                  <a:close/>
                </a:path>
              </a:pathLst>
            </a:custGeom>
            <a:solidFill>
              <a:srgbClr val="901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txBox="1"/>
            <p:nvPr/>
          </p:nvSpPr>
          <p:spPr>
            <a:xfrm>
              <a:off x="0" y="-38100"/>
              <a:ext cx="1022911" cy="275585"/>
            </a:xfrm>
            <a:prstGeom prst="rect">
              <a:avLst/>
            </a:prstGeom>
            <a:noFill/>
            <a:ln>
              <a:noFill/>
            </a:ln>
          </p:spPr>
          <p:txBody>
            <a:bodyPr anchorCtr="0" anchor="ctr" bIns="50800" lIns="50800" spcFirstLastPara="1" rIns="50800" wrap="square" tIns="50800">
              <a:noAutofit/>
            </a:bodyPr>
            <a:lstStyle/>
            <a:p>
              <a:pPr indent="0" lvl="0" marL="0" marR="0" rtl="0" algn="l">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4" name="Google Shape;204;p5"/>
          <p:cNvSpPr/>
          <p:nvPr/>
        </p:nvSpPr>
        <p:spPr>
          <a:xfrm>
            <a:off x="447675" y="1445976"/>
            <a:ext cx="378343" cy="378343"/>
          </a:xfrm>
          <a:custGeom>
            <a:rect b="b" l="l" r="r" t="t"/>
            <a:pathLst>
              <a:path extrusionOk="0" h="378343" w="378343">
                <a:moveTo>
                  <a:pt x="0" y="0"/>
                </a:moveTo>
                <a:lnTo>
                  <a:pt x="378343" y="0"/>
                </a:lnTo>
                <a:lnTo>
                  <a:pt x="378343" y="378343"/>
                </a:lnTo>
                <a:lnTo>
                  <a:pt x="0" y="378343"/>
                </a:lnTo>
                <a:lnTo>
                  <a:pt x="0" y="0"/>
                </a:lnTo>
                <a:close/>
              </a:path>
            </a:pathLst>
          </a:custGeom>
          <a:blipFill rotWithShape="1">
            <a:blip r:embed="rId4">
              <a:alphaModFix/>
            </a:blip>
            <a:stretch>
              <a:fillRect b="0" l="0" r="0" t="0"/>
            </a:stretch>
          </a:blipFill>
          <a:ln>
            <a:noFill/>
          </a:ln>
        </p:spPr>
      </p:sp>
      <p:sp>
        <p:nvSpPr>
          <p:cNvPr id="205" name="Google Shape;205;p5"/>
          <p:cNvSpPr/>
          <p:nvPr/>
        </p:nvSpPr>
        <p:spPr>
          <a:xfrm rot="5506803">
            <a:off x="-255860" y="887140"/>
            <a:ext cx="9541421" cy="9541421"/>
          </a:xfrm>
          <a:custGeom>
            <a:rect b="b" l="l" r="r" t="t"/>
            <a:pathLst>
              <a:path extrusionOk="0" h="9541421" w="9541421">
                <a:moveTo>
                  <a:pt x="287588" y="9541420"/>
                </a:moveTo>
                <a:lnTo>
                  <a:pt x="0" y="287588"/>
                </a:lnTo>
                <a:lnTo>
                  <a:pt x="9253832" y="0"/>
                </a:lnTo>
                <a:lnTo>
                  <a:pt x="9541420" y="9253832"/>
                </a:lnTo>
                <a:lnTo>
                  <a:pt x="287588" y="9541420"/>
                </a:lnTo>
                <a:close/>
              </a:path>
            </a:pathLst>
          </a:custGeom>
          <a:blipFill rotWithShape="1">
            <a:blip r:embed="rId5">
              <a:alphaModFix amt="6000"/>
            </a:blip>
            <a:stretch>
              <a:fillRect b="0" l="0" r="0" t="0"/>
            </a:stretch>
          </a:blipFill>
          <a:ln>
            <a:noFill/>
          </a:ln>
        </p:spPr>
      </p:sp>
      <p:sp>
        <p:nvSpPr>
          <p:cNvPr id="206" name="Google Shape;206;p5"/>
          <p:cNvSpPr/>
          <p:nvPr/>
        </p:nvSpPr>
        <p:spPr>
          <a:xfrm flipH="1">
            <a:off x="13006891" y="3372735"/>
            <a:ext cx="4835773" cy="6914265"/>
          </a:xfrm>
          <a:custGeom>
            <a:rect b="b" l="l" r="r" t="t"/>
            <a:pathLst>
              <a:path extrusionOk="0" h="6914265" w="4835773">
                <a:moveTo>
                  <a:pt x="4835773" y="0"/>
                </a:moveTo>
                <a:lnTo>
                  <a:pt x="0" y="0"/>
                </a:lnTo>
                <a:lnTo>
                  <a:pt x="0" y="6914265"/>
                </a:lnTo>
                <a:lnTo>
                  <a:pt x="4835773" y="6914265"/>
                </a:lnTo>
                <a:lnTo>
                  <a:pt x="4835773" y="0"/>
                </a:lnTo>
                <a:close/>
              </a:path>
            </a:pathLst>
          </a:custGeom>
          <a:blipFill rotWithShape="1">
            <a:blip r:embed="rId6">
              <a:alphaModFix amt="50000"/>
            </a:blip>
            <a:stretch>
              <a:fillRect b="0" l="-1553" r="-1569" t="0"/>
            </a:stretch>
          </a:blipFill>
          <a:ln>
            <a:noFill/>
          </a:ln>
        </p:spPr>
      </p:sp>
      <p:grpSp>
        <p:nvGrpSpPr>
          <p:cNvPr id="207" name="Google Shape;207;p5"/>
          <p:cNvGrpSpPr/>
          <p:nvPr/>
        </p:nvGrpSpPr>
        <p:grpSpPr>
          <a:xfrm>
            <a:off x="14518527" y="-144661"/>
            <a:ext cx="3769473" cy="796849"/>
            <a:chOff x="0" y="-38100"/>
            <a:chExt cx="992783" cy="209870"/>
          </a:xfrm>
        </p:grpSpPr>
        <p:sp>
          <p:nvSpPr>
            <p:cNvPr id="208" name="Google Shape;208;p5"/>
            <p:cNvSpPr/>
            <p:nvPr/>
          </p:nvSpPr>
          <p:spPr>
            <a:xfrm>
              <a:off x="0" y="0"/>
              <a:ext cx="992783" cy="171770"/>
            </a:xfrm>
            <a:custGeom>
              <a:rect b="b" l="l" r="r" t="t"/>
              <a:pathLst>
                <a:path extrusionOk="0" h="171770" w="992783">
                  <a:moveTo>
                    <a:pt x="0" y="0"/>
                  </a:moveTo>
                  <a:lnTo>
                    <a:pt x="992783" y="0"/>
                  </a:lnTo>
                  <a:lnTo>
                    <a:pt x="992783" y="171770"/>
                  </a:lnTo>
                  <a:lnTo>
                    <a:pt x="0" y="171770"/>
                  </a:lnTo>
                  <a:close/>
                </a:path>
              </a:pathLst>
            </a:custGeom>
            <a:gradFill>
              <a:gsLst>
                <a:gs pos="0">
                  <a:srgbClr val="9015DB"/>
                </a:gs>
                <a:gs pos="100000">
                  <a:srgbClr val="2F0AAD"/>
                </a:gs>
              </a:gsLst>
              <a:lin ang="0" scaled="0"/>
            </a:gradFill>
            <a:ln>
              <a:noFill/>
            </a:ln>
          </p:spPr>
        </p:sp>
        <p:sp>
          <p:nvSpPr>
            <p:cNvPr id="209" name="Google Shape;209;p5"/>
            <p:cNvSpPr txBox="1"/>
            <p:nvPr/>
          </p:nvSpPr>
          <p:spPr>
            <a:xfrm>
              <a:off x="0" y="-38100"/>
              <a:ext cx="992783" cy="209870"/>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0" name="Google Shape;210;p5"/>
          <p:cNvSpPr txBox="1"/>
          <p:nvPr/>
        </p:nvSpPr>
        <p:spPr>
          <a:xfrm>
            <a:off x="1224410" y="593747"/>
            <a:ext cx="3058744"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FFFFFF"/>
                </a:solidFill>
                <a:latin typeface="Arial"/>
                <a:ea typeface="Arial"/>
                <a:cs typeface="Arial"/>
                <a:sym typeface="Arial"/>
              </a:rPr>
              <a:t>Outline</a:t>
            </a:r>
            <a:endParaRPr/>
          </a:p>
        </p:txBody>
      </p:sp>
      <p:sp>
        <p:nvSpPr>
          <p:cNvPr id="211" name="Google Shape;211;p5"/>
          <p:cNvSpPr txBox="1"/>
          <p:nvPr/>
        </p:nvSpPr>
        <p:spPr>
          <a:xfrm>
            <a:off x="636846" y="2629785"/>
            <a:ext cx="14588063" cy="742950"/>
          </a:xfrm>
          <a:prstGeom prst="rect">
            <a:avLst/>
          </a:prstGeom>
          <a:noFill/>
          <a:ln>
            <a:noFill/>
          </a:ln>
        </p:spPr>
        <p:txBody>
          <a:bodyPr anchorCtr="0" anchor="t" bIns="0" lIns="0" spcFirstLastPara="1" rIns="0" wrap="square" tIns="0">
            <a:spAutoFit/>
          </a:bodyPr>
          <a:lstStyle/>
          <a:p>
            <a:pPr indent="-485772" lvl="1" marL="971544" marR="0" rtl="0" algn="l">
              <a:lnSpc>
                <a:spcPct val="115003"/>
              </a:lnSpc>
              <a:spcBef>
                <a:spcPts val="0"/>
              </a:spcBef>
              <a:spcAft>
                <a:spcPts val="0"/>
              </a:spcAft>
              <a:buClr>
                <a:srgbClr val="000000"/>
              </a:buClr>
              <a:buSzPts val="4499"/>
              <a:buFont typeface="Arial"/>
              <a:buChar char="•"/>
            </a:pPr>
            <a:r>
              <a:rPr b="0" i="0" lang="en-US" sz="4499" u="none" cap="none" strike="noStrike">
                <a:solidFill>
                  <a:srgbClr val="000000"/>
                </a:solidFill>
                <a:latin typeface="Arial"/>
                <a:ea typeface="Arial"/>
                <a:cs typeface="Arial"/>
                <a:sym typeface="Arial"/>
              </a:rPr>
              <a:t> Autoencoders</a:t>
            </a:r>
            <a:endParaRPr/>
          </a:p>
        </p:txBody>
      </p:sp>
      <p:sp>
        <p:nvSpPr>
          <p:cNvPr id="212" name="Google Shape;212;p5"/>
          <p:cNvSpPr txBox="1"/>
          <p:nvPr/>
        </p:nvSpPr>
        <p:spPr>
          <a:xfrm>
            <a:off x="1417144" y="2901693"/>
            <a:ext cx="10753285" cy="3147124"/>
          </a:xfrm>
          <a:prstGeom prst="rect">
            <a:avLst/>
          </a:prstGeom>
          <a:noFill/>
          <a:ln>
            <a:noFill/>
          </a:ln>
        </p:spPr>
        <p:txBody>
          <a:bodyPr anchorCtr="0" anchor="t" bIns="0" lIns="0" spcFirstLastPara="1" rIns="0" wrap="square" tIns="0">
            <a:spAutoFit/>
          </a:bodyPr>
          <a:lstStyle/>
          <a:p>
            <a:pPr indent="0" lvl="0" marL="0" marR="0" rtl="0" algn="l">
              <a:lnSpc>
                <a:spcPct val="343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477051" lvl="1" marL="954103" marR="0" rtl="0" algn="l">
              <a:lnSpc>
                <a:spcPct val="139986"/>
              </a:lnSpc>
              <a:spcBef>
                <a:spcPts val="0"/>
              </a:spcBef>
              <a:spcAft>
                <a:spcPts val="0"/>
              </a:spcAft>
              <a:buClr>
                <a:srgbClr val="000000"/>
              </a:buClr>
              <a:buSzPts val="4419"/>
              <a:buFont typeface="Arial"/>
              <a:buChar char="•"/>
            </a:pPr>
            <a:r>
              <a:rPr b="0" i="0" lang="en-US" sz="4419" u="none" cap="none" strike="noStrike">
                <a:solidFill>
                  <a:srgbClr val="000000"/>
                </a:solidFill>
                <a:latin typeface="Arial"/>
                <a:ea typeface="Arial"/>
                <a:cs typeface="Arial"/>
                <a:sym typeface="Arial"/>
              </a:rPr>
              <a:t>Limitations of Traditional Autoencoders</a:t>
            </a:r>
            <a:endParaRPr/>
          </a:p>
          <a:p>
            <a:pPr indent="-477051" lvl="1" marL="954103" marR="0" rtl="0" algn="l">
              <a:lnSpc>
                <a:spcPct val="139986"/>
              </a:lnSpc>
              <a:spcBef>
                <a:spcPts val="0"/>
              </a:spcBef>
              <a:spcAft>
                <a:spcPts val="0"/>
              </a:spcAft>
              <a:buClr>
                <a:srgbClr val="000000"/>
              </a:buClr>
              <a:buSzPts val="4419"/>
              <a:buFont typeface="Arial"/>
              <a:buChar char="•"/>
            </a:pPr>
            <a:r>
              <a:rPr b="0" i="0" lang="en-US" sz="4419" u="none" cap="none" strike="noStrike">
                <a:solidFill>
                  <a:srgbClr val="000000"/>
                </a:solidFill>
                <a:latin typeface="Arial"/>
                <a:ea typeface="Arial"/>
                <a:cs typeface="Arial"/>
                <a:sym typeface="Arial"/>
              </a:rPr>
              <a:t>Variational Autoencoder (VAE)</a:t>
            </a:r>
            <a:endParaRPr/>
          </a:p>
          <a:p>
            <a:pPr indent="-461566" lvl="1" marL="923133" marR="0" rtl="0" algn="l">
              <a:lnSpc>
                <a:spcPct val="140023"/>
              </a:lnSpc>
              <a:spcBef>
                <a:spcPts val="0"/>
              </a:spcBef>
              <a:spcAft>
                <a:spcPts val="0"/>
              </a:spcAft>
              <a:buClr>
                <a:srgbClr val="000000"/>
              </a:buClr>
              <a:buSzPts val="4275"/>
              <a:buFont typeface="Arial"/>
              <a:buChar char="•"/>
            </a:pPr>
            <a:r>
              <a:rPr b="0" i="0" lang="en-US" sz="4275" u="none" cap="none" strike="noStrike">
                <a:solidFill>
                  <a:srgbClr val="000000"/>
                </a:solidFill>
                <a:latin typeface="Arial"/>
                <a:ea typeface="Arial"/>
                <a:cs typeface="Arial"/>
                <a:sym typeface="Arial"/>
              </a:rPr>
              <a:t>Practical Implementations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
          <p:cNvSpPr/>
          <p:nvPr/>
        </p:nvSpPr>
        <p:spPr>
          <a:xfrm>
            <a:off x="139030" y="0"/>
            <a:ext cx="18288000" cy="5491293"/>
          </a:xfrm>
          <a:custGeom>
            <a:rect b="b" l="l" r="r" t="t"/>
            <a:pathLst>
              <a:path extrusionOk="0" h="6925187" w="18288000">
                <a:moveTo>
                  <a:pt x="0" y="0"/>
                </a:moveTo>
                <a:lnTo>
                  <a:pt x="18288000" y="0"/>
                </a:lnTo>
                <a:lnTo>
                  <a:pt x="18288000" y="6925186"/>
                </a:lnTo>
                <a:lnTo>
                  <a:pt x="0" y="6925186"/>
                </a:lnTo>
                <a:lnTo>
                  <a:pt x="0" y="0"/>
                </a:lnTo>
                <a:close/>
              </a:path>
            </a:pathLst>
          </a:custGeom>
          <a:blipFill rotWithShape="1">
            <a:blip r:embed="rId3">
              <a:alphaModFix/>
            </a:blip>
            <a:stretch>
              <a:fillRect b="-42156" l="-2346" r="-2345" t="-9441"/>
            </a:stretch>
          </a:blipFill>
          <a:ln>
            <a:noFill/>
          </a:ln>
        </p:spPr>
      </p:sp>
      <p:grpSp>
        <p:nvGrpSpPr>
          <p:cNvPr id="218" name="Google Shape;218;p6"/>
          <p:cNvGrpSpPr/>
          <p:nvPr/>
        </p:nvGrpSpPr>
        <p:grpSpPr>
          <a:xfrm>
            <a:off x="0" y="-82093"/>
            <a:ext cx="18288000" cy="5919711"/>
            <a:chOff x="0" y="-38100"/>
            <a:chExt cx="4996346" cy="2747433"/>
          </a:xfrm>
        </p:grpSpPr>
        <p:sp>
          <p:nvSpPr>
            <p:cNvPr id="219" name="Google Shape;219;p6"/>
            <p:cNvSpPr/>
            <p:nvPr/>
          </p:nvSpPr>
          <p:spPr>
            <a:xfrm>
              <a:off x="0" y="0"/>
              <a:ext cx="4996346" cy="2709333"/>
            </a:xfrm>
            <a:custGeom>
              <a:rect b="b" l="l" r="r" t="t"/>
              <a:pathLst>
                <a:path extrusionOk="0" h="2709333" w="4996346">
                  <a:moveTo>
                    <a:pt x="0" y="0"/>
                  </a:moveTo>
                  <a:lnTo>
                    <a:pt x="4996346" y="0"/>
                  </a:lnTo>
                  <a:lnTo>
                    <a:pt x="4996346" y="2709333"/>
                  </a:lnTo>
                  <a:lnTo>
                    <a:pt x="0" y="2709333"/>
                  </a:lnTo>
                  <a:close/>
                </a:path>
              </a:pathLst>
            </a:custGeom>
            <a:solidFill>
              <a:srgbClr val="5E118D">
                <a:alpha val="88235"/>
              </a:srgbClr>
            </a:solidFill>
            <a:ln>
              <a:noFill/>
            </a:ln>
          </p:spPr>
        </p:sp>
        <p:sp>
          <p:nvSpPr>
            <p:cNvPr id="220" name="Google Shape;220;p6"/>
            <p:cNvSpPr txBox="1"/>
            <p:nvPr/>
          </p:nvSpPr>
          <p:spPr>
            <a:xfrm>
              <a:off x="0" y="-38100"/>
              <a:ext cx="4996346"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1" name="Google Shape;221;p6"/>
          <p:cNvGrpSpPr/>
          <p:nvPr/>
        </p:nvGrpSpPr>
        <p:grpSpPr>
          <a:xfrm>
            <a:off x="1637666" y="6157959"/>
            <a:ext cx="8583617" cy="2868623"/>
            <a:chOff x="0" y="0"/>
            <a:chExt cx="11444823" cy="3824831"/>
          </a:xfrm>
        </p:grpSpPr>
        <p:sp>
          <p:nvSpPr>
            <p:cNvPr id="222" name="Google Shape;222;p6"/>
            <p:cNvSpPr/>
            <p:nvPr/>
          </p:nvSpPr>
          <p:spPr>
            <a:xfrm>
              <a:off x="3447640" y="149683"/>
              <a:ext cx="1765514" cy="1518342"/>
            </a:xfrm>
            <a:custGeom>
              <a:rect b="b" l="l" r="r" t="t"/>
              <a:pathLst>
                <a:path extrusionOk="0" h="1518342" w="1765514">
                  <a:moveTo>
                    <a:pt x="0" y="0"/>
                  </a:moveTo>
                  <a:lnTo>
                    <a:pt x="1765514" y="0"/>
                  </a:lnTo>
                  <a:lnTo>
                    <a:pt x="1765514" y="1518342"/>
                  </a:lnTo>
                  <a:lnTo>
                    <a:pt x="0" y="1518342"/>
                  </a:lnTo>
                  <a:lnTo>
                    <a:pt x="0" y="0"/>
                  </a:lnTo>
                  <a:close/>
                </a:path>
              </a:pathLst>
            </a:custGeom>
            <a:blipFill rotWithShape="1">
              <a:blip r:embed="rId4">
                <a:alphaModFix/>
              </a:blip>
              <a:stretch>
                <a:fillRect b="0" l="0" r="0" t="0"/>
              </a:stretch>
            </a:blipFill>
            <a:ln>
              <a:noFill/>
            </a:ln>
          </p:spPr>
        </p:sp>
        <p:sp>
          <p:nvSpPr>
            <p:cNvPr id="223" name="Google Shape;223;p6"/>
            <p:cNvSpPr/>
            <p:nvPr/>
          </p:nvSpPr>
          <p:spPr>
            <a:xfrm>
              <a:off x="3254830" y="0"/>
              <a:ext cx="2151134" cy="1817708"/>
            </a:xfrm>
            <a:custGeom>
              <a:rect b="b" l="l" r="r" t="t"/>
              <a:pathLst>
                <a:path extrusionOk="0" h="1817708" w="2151134">
                  <a:moveTo>
                    <a:pt x="0" y="0"/>
                  </a:moveTo>
                  <a:lnTo>
                    <a:pt x="2151134" y="0"/>
                  </a:lnTo>
                  <a:lnTo>
                    <a:pt x="2151134" y="1817708"/>
                  </a:lnTo>
                  <a:lnTo>
                    <a:pt x="0" y="1817708"/>
                  </a:lnTo>
                  <a:lnTo>
                    <a:pt x="0" y="0"/>
                  </a:lnTo>
                  <a:close/>
                </a:path>
              </a:pathLst>
            </a:custGeom>
            <a:blipFill rotWithShape="1">
              <a:blip r:embed="rId5">
                <a:alphaModFix/>
              </a:blip>
              <a:stretch>
                <a:fillRect b="0" l="0" r="0" t="0"/>
              </a:stretch>
            </a:blipFill>
            <a:ln>
              <a:noFill/>
            </a:ln>
          </p:spPr>
        </p:sp>
        <p:sp>
          <p:nvSpPr>
            <p:cNvPr id="224" name="Google Shape;224;p6"/>
            <p:cNvSpPr txBox="1"/>
            <p:nvPr/>
          </p:nvSpPr>
          <p:spPr>
            <a:xfrm>
              <a:off x="0" y="2101952"/>
              <a:ext cx="11444823" cy="1722879"/>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Poor Generative Capabilities: </a:t>
              </a:r>
              <a:endParaRPr/>
            </a:p>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Limited ability to generate new data</a:t>
              </a:r>
              <a:endParaRPr/>
            </a:p>
          </p:txBody>
        </p:sp>
      </p:grpSp>
      <p:grpSp>
        <p:nvGrpSpPr>
          <p:cNvPr id="225" name="Google Shape;225;p6"/>
          <p:cNvGrpSpPr/>
          <p:nvPr/>
        </p:nvGrpSpPr>
        <p:grpSpPr>
          <a:xfrm>
            <a:off x="10405856" y="6157959"/>
            <a:ext cx="7082076" cy="2868623"/>
            <a:chOff x="0" y="0"/>
            <a:chExt cx="9442768" cy="3824831"/>
          </a:xfrm>
        </p:grpSpPr>
        <p:sp>
          <p:nvSpPr>
            <p:cNvPr id="226" name="Google Shape;226;p6"/>
            <p:cNvSpPr/>
            <p:nvPr/>
          </p:nvSpPr>
          <p:spPr>
            <a:xfrm>
              <a:off x="4210643" y="299366"/>
              <a:ext cx="1765514" cy="1518342"/>
            </a:xfrm>
            <a:custGeom>
              <a:rect b="b" l="l" r="r" t="t"/>
              <a:pathLst>
                <a:path extrusionOk="0" h="1518342" w="1765514">
                  <a:moveTo>
                    <a:pt x="0" y="0"/>
                  </a:moveTo>
                  <a:lnTo>
                    <a:pt x="1765514" y="0"/>
                  </a:lnTo>
                  <a:lnTo>
                    <a:pt x="1765514" y="1518342"/>
                  </a:lnTo>
                  <a:lnTo>
                    <a:pt x="0" y="1518342"/>
                  </a:lnTo>
                  <a:lnTo>
                    <a:pt x="0" y="0"/>
                  </a:lnTo>
                  <a:close/>
                </a:path>
              </a:pathLst>
            </a:custGeom>
            <a:blipFill rotWithShape="1">
              <a:blip r:embed="rId4">
                <a:alphaModFix/>
              </a:blip>
              <a:stretch>
                <a:fillRect b="0" l="0" r="0" t="0"/>
              </a:stretch>
            </a:blipFill>
            <a:ln>
              <a:noFill/>
            </a:ln>
          </p:spPr>
        </p:sp>
        <p:sp>
          <p:nvSpPr>
            <p:cNvPr id="227" name="Google Shape;227;p6"/>
            <p:cNvSpPr/>
            <p:nvPr/>
          </p:nvSpPr>
          <p:spPr>
            <a:xfrm>
              <a:off x="4017833" y="0"/>
              <a:ext cx="2151134" cy="1817708"/>
            </a:xfrm>
            <a:custGeom>
              <a:rect b="b" l="l" r="r" t="t"/>
              <a:pathLst>
                <a:path extrusionOk="0" h="1817708" w="2151134">
                  <a:moveTo>
                    <a:pt x="0" y="0"/>
                  </a:moveTo>
                  <a:lnTo>
                    <a:pt x="2151134" y="0"/>
                  </a:lnTo>
                  <a:lnTo>
                    <a:pt x="2151134" y="1817708"/>
                  </a:lnTo>
                  <a:lnTo>
                    <a:pt x="0" y="1817708"/>
                  </a:lnTo>
                  <a:lnTo>
                    <a:pt x="0" y="0"/>
                  </a:lnTo>
                  <a:close/>
                </a:path>
              </a:pathLst>
            </a:custGeom>
            <a:blipFill rotWithShape="1">
              <a:blip r:embed="rId5">
                <a:alphaModFix/>
              </a:blip>
              <a:stretch>
                <a:fillRect b="0" l="0" r="0" t="0"/>
              </a:stretch>
            </a:blipFill>
            <a:ln>
              <a:noFill/>
            </a:ln>
          </p:spPr>
        </p:sp>
        <p:sp>
          <p:nvSpPr>
            <p:cNvPr id="228" name="Google Shape;228;p6"/>
            <p:cNvSpPr txBox="1"/>
            <p:nvPr/>
          </p:nvSpPr>
          <p:spPr>
            <a:xfrm>
              <a:off x="0" y="2101952"/>
              <a:ext cx="9442768" cy="1722879"/>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Deterministic Nature: No control </a:t>
              </a:r>
              <a:endParaRPr/>
            </a:p>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over the distribution of latent space</a:t>
              </a:r>
              <a:endParaRPr/>
            </a:p>
          </p:txBody>
        </p:sp>
      </p:grpSp>
      <p:grpSp>
        <p:nvGrpSpPr>
          <p:cNvPr id="229" name="Google Shape;229;p6"/>
          <p:cNvGrpSpPr/>
          <p:nvPr/>
        </p:nvGrpSpPr>
        <p:grpSpPr>
          <a:xfrm>
            <a:off x="2280673" y="2318515"/>
            <a:ext cx="12751908" cy="2028336"/>
            <a:chOff x="0" y="-85725"/>
            <a:chExt cx="17002545" cy="2704448"/>
          </a:xfrm>
        </p:grpSpPr>
        <p:sp>
          <p:nvSpPr>
            <p:cNvPr id="230" name="Google Shape;230;p6"/>
            <p:cNvSpPr/>
            <p:nvPr/>
          </p:nvSpPr>
          <p:spPr>
            <a:xfrm>
              <a:off x="0" y="0"/>
              <a:ext cx="1972170" cy="1984574"/>
            </a:xfrm>
            <a:custGeom>
              <a:rect b="b" l="l" r="r" t="t"/>
              <a:pathLst>
                <a:path extrusionOk="0" h="1984574" w="1972170">
                  <a:moveTo>
                    <a:pt x="0" y="0"/>
                  </a:moveTo>
                  <a:lnTo>
                    <a:pt x="1972170" y="0"/>
                  </a:lnTo>
                  <a:lnTo>
                    <a:pt x="1972170" y="1984574"/>
                  </a:lnTo>
                  <a:lnTo>
                    <a:pt x="0" y="1984574"/>
                  </a:lnTo>
                  <a:lnTo>
                    <a:pt x="0" y="0"/>
                  </a:lnTo>
                  <a:close/>
                </a:path>
              </a:pathLst>
            </a:custGeom>
            <a:blipFill rotWithShape="1">
              <a:blip r:embed="rId6">
                <a:alphaModFix/>
              </a:blip>
              <a:stretch>
                <a:fillRect b="0" l="0" r="0" t="0"/>
              </a:stretch>
            </a:blipFill>
            <a:ln>
              <a:noFill/>
            </a:ln>
          </p:spPr>
        </p:sp>
        <p:sp>
          <p:nvSpPr>
            <p:cNvPr id="231" name="Google Shape;231;p6"/>
            <p:cNvSpPr txBox="1"/>
            <p:nvPr/>
          </p:nvSpPr>
          <p:spPr>
            <a:xfrm>
              <a:off x="2209664" y="-85725"/>
              <a:ext cx="14792881" cy="2704448"/>
            </a:xfrm>
            <a:prstGeom prst="rect">
              <a:avLst/>
            </a:prstGeom>
            <a:noFill/>
            <a:ln>
              <a:noFill/>
            </a:ln>
          </p:spPr>
          <p:txBody>
            <a:bodyPr anchorCtr="0" anchor="t" bIns="0" lIns="0" spcFirstLastPara="1" rIns="0" wrap="square" tIns="0">
              <a:spAutoFit/>
            </a:bodyPr>
            <a:lstStyle/>
            <a:p>
              <a:pPr indent="0" lvl="0" marL="0" marR="0" rtl="0" algn="ctr">
                <a:lnSpc>
                  <a:spcPct val="112995"/>
                </a:lnSpc>
                <a:spcBef>
                  <a:spcPts val="0"/>
                </a:spcBef>
                <a:spcAft>
                  <a:spcPts val="0"/>
                </a:spcAft>
                <a:buNone/>
              </a:pPr>
              <a:r>
                <a:rPr b="0" i="0" lang="en-US" sz="6641" u="none" cap="none" strike="noStrike">
                  <a:solidFill>
                    <a:srgbClr val="FFFFFF"/>
                  </a:solidFill>
                  <a:latin typeface="Arial"/>
                  <a:ea typeface="Arial"/>
                  <a:cs typeface="Arial"/>
                  <a:sym typeface="Arial"/>
                </a:rPr>
                <a:t>Limitations of Traditional Autoencders</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7"/>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237" name="Google Shape;237;p7"/>
          <p:cNvSpPr txBox="1"/>
          <p:nvPr/>
        </p:nvSpPr>
        <p:spPr>
          <a:xfrm>
            <a:off x="1659421" y="2302259"/>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238" name="Google Shape;238;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806" r="-806" t="0"/>
            </a:stretch>
          </a:blipFill>
          <a:ln>
            <a:noFill/>
          </a:ln>
        </p:spPr>
      </p:sp>
      <p:sp>
        <p:nvSpPr>
          <p:cNvPr id="239" name="Google Shape;239;p7"/>
          <p:cNvSpPr txBox="1"/>
          <p:nvPr/>
        </p:nvSpPr>
        <p:spPr>
          <a:xfrm>
            <a:off x="-220150" y="694456"/>
            <a:ext cx="14284557" cy="967312"/>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5041" u="none" cap="none" strike="noStrike">
                <a:solidFill>
                  <a:srgbClr val="FFFFFF"/>
                </a:solidFill>
                <a:latin typeface="Arial"/>
                <a:ea typeface="Arial"/>
                <a:cs typeface="Arial"/>
                <a:sym typeface="Arial"/>
              </a:rPr>
              <a:t>What are Variational Autoencoders?</a:t>
            </a:r>
            <a:endParaRPr/>
          </a:p>
        </p:txBody>
      </p:sp>
      <p:sp>
        <p:nvSpPr>
          <p:cNvPr id="240" name="Google Shape;240;p7"/>
          <p:cNvSpPr txBox="1"/>
          <p:nvPr/>
        </p:nvSpPr>
        <p:spPr>
          <a:xfrm>
            <a:off x="1459152" y="2275576"/>
            <a:ext cx="13855445" cy="1344944"/>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674" u="none" cap="none" strike="noStrike">
                <a:solidFill>
                  <a:srgbClr val="000000"/>
                </a:solidFill>
                <a:latin typeface="Arial"/>
                <a:ea typeface="Arial"/>
                <a:cs typeface="Arial"/>
                <a:sym typeface="Arial"/>
              </a:rPr>
              <a:t>VAEs are </a:t>
            </a:r>
            <a:r>
              <a:rPr b="0" i="0" lang="en-US" sz="3674" u="none" cap="none" strike="noStrike">
                <a:solidFill>
                  <a:srgbClr val="9015DB"/>
                </a:solidFill>
                <a:latin typeface="Arial"/>
                <a:ea typeface="Arial"/>
                <a:cs typeface="Arial"/>
                <a:sym typeface="Arial"/>
              </a:rPr>
              <a:t>probabilistic </a:t>
            </a:r>
            <a:r>
              <a:rPr b="0" i="0" lang="en-US" sz="3674" u="none" cap="none" strike="noStrike">
                <a:solidFill>
                  <a:srgbClr val="101010"/>
                </a:solidFill>
                <a:latin typeface="Arial"/>
                <a:ea typeface="Arial"/>
                <a:cs typeface="Arial"/>
                <a:sym typeface="Arial"/>
              </a:rPr>
              <a:t>graphical models</a:t>
            </a:r>
            <a:r>
              <a:rPr b="0" i="0" lang="en-US" sz="3674" u="none" cap="none" strike="noStrike">
                <a:solidFill>
                  <a:srgbClr val="000000"/>
                </a:solidFill>
                <a:latin typeface="Arial"/>
                <a:ea typeface="Arial"/>
                <a:cs typeface="Arial"/>
                <a:sym typeface="Arial"/>
              </a:rPr>
              <a:t> that </a:t>
            </a:r>
            <a:r>
              <a:rPr b="0" i="0" lang="en-US" sz="3674" u="none" cap="none" strike="noStrike">
                <a:solidFill>
                  <a:srgbClr val="9015DB"/>
                </a:solidFill>
                <a:latin typeface="Arial"/>
                <a:ea typeface="Arial"/>
                <a:cs typeface="Arial"/>
                <a:sym typeface="Arial"/>
              </a:rPr>
              <a:t>encode data</a:t>
            </a:r>
            <a:r>
              <a:rPr b="0" i="0" lang="en-US" sz="3674" u="none" cap="none" strike="noStrike">
                <a:solidFill>
                  <a:srgbClr val="000000"/>
                </a:solidFill>
                <a:latin typeface="Arial"/>
                <a:ea typeface="Arial"/>
                <a:cs typeface="Arial"/>
                <a:sym typeface="Arial"/>
              </a:rPr>
              <a:t> into a </a:t>
            </a:r>
            <a:r>
              <a:rPr b="0" i="0" lang="en-US" sz="3674" u="none" cap="none" strike="noStrike">
                <a:solidFill>
                  <a:srgbClr val="9015DB"/>
                </a:solidFill>
                <a:latin typeface="Arial"/>
                <a:ea typeface="Arial"/>
                <a:cs typeface="Arial"/>
                <a:sym typeface="Arial"/>
              </a:rPr>
              <a:t>probabilistic latent space</a:t>
            </a:r>
            <a:r>
              <a:rPr b="0" i="0" lang="en-US" sz="3674" u="none" cap="none" strike="noStrike">
                <a:solidFill>
                  <a:srgbClr val="000000"/>
                </a:solidFill>
                <a:latin typeface="Arial"/>
                <a:ea typeface="Arial"/>
                <a:cs typeface="Arial"/>
                <a:sym typeface="Arial"/>
              </a:rPr>
              <a:t>.</a:t>
            </a:r>
            <a:endParaRPr/>
          </a:p>
        </p:txBody>
      </p:sp>
      <p:grpSp>
        <p:nvGrpSpPr>
          <p:cNvPr id="241" name="Google Shape;241;p7"/>
          <p:cNvGrpSpPr/>
          <p:nvPr/>
        </p:nvGrpSpPr>
        <p:grpSpPr>
          <a:xfrm>
            <a:off x="1271257" y="3752980"/>
            <a:ext cx="15170052" cy="6323260"/>
            <a:chOff x="0" y="-192881"/>
            <a:chExt cx="20226736" cy="8431013"/>
          </a:xfrm>
        </p:grpSpPr>
        <p:sp>
          <p:nvSpPr>
            <p:cNvPr id="242" name="Google Shape;242;p7"/>
            <p:cNvSpPr/>
            <p:nvPr/>
          </p:nvSpPr>
          <p:spPr>
            <a:xfrm>
              <a:off x="2547868" y="1575640"/>
              <a:ext cx="16949834" cy="6662492"/>
            </a:xfrm>
            <a:custGeom>
              <a:rect b="b" l="l" r="r" t="t"/>
              <a:pathLst>
                <a:path extrusionOk="0" h="6662492" w="16949834">
                  <a:moveTo>
                    <a:pt x="0" y="0"/>
                  </a:moveTo>
                  <a:lnTo>
                    <a:pt x="16949834" y="0"/>
                  </a:lnTo>
                  <a:lnTo>
                    <a:pt x="16949834" y="6662493"/>
                  </a:lnTo>
                  <a:lnTo>
                    <a:pt x="0" y="6662493"/>
                  </a:lnTo>
                  <a:lnTo>
                    <a:pt x="0" y="0"/>
                  </a:lnTo>
                  <a:close/>
                </a:path>
              </a:pathLst>
            </a:custGeom>
            <a:blipFill rotWithShape="1">
              <a:blip r:embed="rId4">
                <a:alphaModFix/>
              </a:blip>
              <a:stretch>
                <a:fillRect b="-2283" l="0" r="0" t="-7255"/>
              </a:stretch>
            </a:blipFill>
            <a:ln>
              <a:noFill/>
            </a:ln>
          </p:spPr>
        </p:sp>
        <p:grpSp>
          <p:nvGrpSpPr>
            <p:cNvPr id="243" name="Google Shape;243;p7"/>
            <p:cNvGrpSpPr/>
            <p:nvPr/>
          </p:nvGrpSpPr>
          <p:grpSpPr>
            <a:xfrm>
              <a:off x="0" y="-192881"/>
              <a:ext cx="20226736" cy="1133983"/>
              <a:chOff x="0" y="-38100"/>
              <a:chExt cx="3995405" cy="223997"/>
            </a:xfrm>
          </p:grpSpPr>
          <p:sp>
            <p:nvSpPr>
              <p:cNvPr id="244" name="Google Shape;244;p7"/>
              <p:cNvSpPr/>
              <p:nvPr/>
            </p:nvSpPr>
            <p:spPr>
              <a:xfrm>
                <a:off x="0" y="0"/>
                <a:ext cx="3995405" cy="185897"/>
              </a:xfrm>
              <a:custGeom>
                <a:rect b="b" l="l" r="r" t="t"/>
                <a:pathLst>
                  <a:path extrusionOk="0" h="185897" w="3995405">
                    <a:moveTo>
                      <a:pt x="14800" y="0"/>
                    </a:moveTo>
                    <a:lnTo>
                      <a:pt x="3980605" y="0"/>
                    </a:lnTo>
                    <a:cubicBezTo>
                      <a:pt x="3988779" y="0"/>
                      <a:pt x="3995405" y="6626"/>
                      <a:pt x="3995405" y="14800"/>
                    </a:cubicBezTo>
                    <a:lnTo>
                      <a:pt x="3995405" y="171097"/>
                    </a:lnTo>
                    <a:cubicBezTo>
                      <a:pt x="3995405" y="179271"/>
                      <a:pt x="3988779" y="185897"/>
                      <a:pt x="3980605" y="185897"/>
                    </a:cubicBezTo>
                    <a:lnTo>
                      <a:pt x="14800" y="185897"/>
                    </a:lnTo>
                    <a:cubicBezTo>
                      <a:pt x="6626" y="185897"/>
                      <a:pt x="0" y="179271"/>
                      <a:pt x="0" y="171097"/>
                    </a:cubicBezTo>
                    <a:lnTo>
                      <a:pt x="0" y="14800"/>
                    </a:lnTo>
                    <a:cubicBezTo>
                      <a:pt x="0" y="6626"/>
                      <a:pt x="6626" y="0"/>
                      <a:pt x="14800" y="0"/>
                    </a:cubicBezTo>
                    <a:close/>
                  </a:path>
                </a:pathLst>
              </a:custGeom>
              <a:solidFill>
                <a:srgbClr val="AF3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txBox="1"/>
              <p:nvPr/>
            </p:nvSpPr>
            <p:spPr>
              <a:xfrm>
                <a:off x="0" y="-38100"/>
                <a:ext cx="3995405" cy="223997"/>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46" name="Google Shape;246;p7"/>
          <p:cNvSpPr txBox="1"/>
          <p:nvPr/>
        </p:nvSpPr>
        <p:spPr>
          <a:xfrm>
            <a:off x="1659421" y="3911978"/>
            <a:ext cx="14235112" cy="588658"/>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0" i="0" lang="en-US" sz="3074" u="none" cap="none" strike="noStrike">
                <a:solidFill>
                  <a:srgbClr val="FFFFFF"/>
                </a:solidFill>
                <a:latin typeface="Arial"/>
                <a:ea typeface="Arial"/>
                <a:cs typeface="Arial"/>
                <a:sym typeface="Arial"/>
              </a:rPr>
              <a:t>Key Components: Encoder, Latent Space (with mean and variance), Decoder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8"/>
          <p:cNvSpPr/>
          <p:nvPr/>
        </p:nvSpPr>
        <p:spPr>
          <a:xfrm flipH="1">
            <a:off x="-47456" y="0"/>
            <a:ext cx="8464564" cy="10340168"/>
          </a:xfrm>
          <a:custGeom>
            <a:rect b="b" l="l" r="r" t="t"/>
            <a:pathLst>
              <a:path extrusionOk="0" h="10340168" w="10338314">
                <a:moveTo>
                  <a:pt x="10338314" y="0"/>
                </a:moveTo>
                <a:lnTo>
                  <a:pt x="0" y="0"/>
                </a:lnTo>
                <a:lnTo>
                  <a:pt x="0" y="10340168"/>
                </a:lnTo>
                <a:lnTo>
                  <a:pt x="10338314" y="10340168"/>
                </a:lnTo>
                <a:lnTo>
                  <a:pt x="10338314" y="0"/>
                </a:lnTo>
                <a:close/>
              </a:path>
            </a:pathLst>
          </a:custGeom>
          <a:blipFill rotWithShape="1">
            <a:blip r:embed="rId3">
              <a:alphaModFix/>
            </a:blip>
            <a:stretch>
              <a:fillRect b="-3631" l="-90730" r="0" t="-3633"/>
            </a:stretch>
          </a:blipFill>
          <a:ln>
            <a:noFill/>
          </a:ln>
        </p:spPr>
      </p:sp>
      <p:grpSp>
        <p:nvGrpSpPr>
          <p:cNvPr id="252" name="Google Shape;252;p8"/>
          <p:cNvGrpSpPr/>
          <p:nvPr/>
        </p:nvGrpSpPr>
        <p:grpSpPr>
          <a:xfrm>
            <a:off x="-47456" y="-144661"/>
            <a:ext cx="8464563" cy="10431661"/>
            <a:chOff x="0" y="-38100"/>
            <a:chExt cx="2229350" cy="2747433"/>
          </a:xfrm>
        </p:grpSpPr>
        <p:sp>
          <p:nvSpPr>
            <p:cNvPr id="253" name="Google Shape;253;p8"/>
            <p:cNvSpPr/>
            <p:nvPr/>
          </p:nvSpPr>
          <p:spPr>
            <a:xfrm>
              <a:off x="0" y="0"/>
              <a:ext cx="2229350" cy="2709333"/>
            </a:xfrm>
            <a:custGeom>
              <a:rect b="b" l="l" r="r" t="t"/>
              <a:pathLst>
                <a:path extrusionOk="0" h="2709333" w="2229350">
                  <a:moveTo>
                    <a:pt x="0" y="0"/>
                  </a:moveTo>
                  <a:lnTo>
                    <a:pt x="2229350" y="0"/>
                  </a:lnTo>
                  <a:lnTo>
                    <a:pt x="2229350" y="2709333"/>
                  </a:lnTo>
                  <a:lnTo>
                    <a:pt x="0" y="2709333"/>
                  </a:lnTo>
                  <a:close/>
                </a:path>
              </a:pathLst>
            </a:custGeom>
            <a:solidFill>
              <a:srgbClr val="5E118D">
                <a:alpha val="88235"/>
              </a:srgbClr>
            </a:solidFill>
            <a:ln>
              <a:noFill/>
            </a:ln>
          </p:spPr>
        </p:sp>
        <p:sp>
          <p:nvSpPr>
            <p:cNvPr id="254" name="Google Shape;254;p8"/>
            <p:cNvSpPr txBox="1"/>
            <p:nvPr/>
          </p:nvSpPr>
          <p:spPr>
            <a:xfrm>
              <a:off x="0" y="-38100"/>
              <a:ext cx="2229350"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5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5" name="Google Shape;255;p8"/>
          <p:cNvGrpSpPr/>
          <p:nvPr/>
        </p:nvGrpSpPr>
        <p:grpSpPr>
          <a:xfrm>
            <a:off x="901184" y="3461074"/>
            <a:ext cx="6207037" cy="6476976"/>
            <a:chOff x="0" y="-76200"/>
            <a:chExt cx="8276049" cy="8635968"/>
          </a:xfrm>
        </p:grpSpPr>
        <p:sp>
          <p:nvSpPr>
            <p:cNvPr id="256" name="Google Shape;256;p8"/>
            <p:cNvSpPr/>
            <p:nvPr/>
          </p:nvSpPr>
          <p:spPr>
            <a:xfrm>
              <a:off x="2160155" y="4680039"/>
              <a:ext cx="3094084" cy="3879729"/>
            </a:xfrm>
            <a:custGeom>
              <a:rect b="b" l="l" r="r" t="t"/>
              <a:pathLst>
                <a:path extrusionOk="0" h="3879729" w="3094084">
                  <a:moveTo>
                    <a:pt x="0" y="0"/>
                  </a:moveTo>
                  <a:lnTo>
                    <a:pt x="3094084" y="0"/>
                  </a:lnTo>
                  <a:lnTo>
                    <a:pt x="3094084" y="3879729"/>
                  </a:lnTo>
                  <a:lnTo>
                    <a:pt x="0" y="3879729"/>
                  </a:lnTo>
                  <a:lnTo>
                    <a:pt x="0" y="0"/>
                  </a:lnTo>
                  <a:close/>
                </a:path>
              </a:pathLst>
            </a:custGeom>
            <a:blipFill rotWithShape="1">
              <a:blip r:embed="rId4">
                <a:alphaModFix/>
              </a:blip>
              <a:stretch>
                <a:fillRect b="0" l="0" r="0" t="0"/>
              </a:stretch>
            </a:blipFill>
            <a:ln>
              <a:noFill/>
            </a:ln>
          </p:spPr>
        </p:sp>
        <p:sp>
          <p:nvSpPr>
            <p:cNvPr id="257" name="Google Shape;257;p8"/>
            <p:cNvSpPr txBox="1"/>
            <p:nvPr/>
          </p:nvSpPr>
          <p:spPr>
            <a:xfrm>
              <a:off x="0" y="-76200"/>
              <a:ext cx="8276049" cy="4410270"/>
            </a:xfrm>
            <a:prstGeom prst="rect">
              <a:avLst/>
            </a:prstGeom>
            <a:noFill/>
            <a:ln>
              <a:noFill/>
            </a:ln>
          </p:spPr>
          <p:txBody>
            <a:bodyPr anchorCtr="0" anchor="t" bIns="0" lIns="0" spcFirstLastPara="1" rIns="0" wrap="square" tIns="0">
              <a:spAutoFit/>
            </a:bodyPr>
            <a:lstStyle/>
            <a:p>
              <a:pPr indent="0" lvl="0" marL="0" marR="0" rtl="0" algn="l">
                <a:lnSpc>
                  <a:spcPct val="112994"/>
                </a:lnSpc>
                <a:spcBef>
                  <a:spcPts val="0"/>
                </a:spcBef>
                <a:spcAft>
                  <a:spcPts val="0"/>
                </a:spcAft>
                <a:buNone/>
              </a:pPr>
              <a:r>
                <a:rPr b="0" i="0" lang="en-US" sz="5641" u="none" cap="none" strike="noStrike">
                  <a:solidFill>
                    <a:srgbClr val="FFFFFF"/>
                  </a:solidFill>
                  <a:latin typeface="Arial"/>
                  <a:ea typeface="Arial"/>
                  <a:cs typeface="Arial"/>
                  <a:sym typeface="Arial"/>
                </a:rPr>
                <a:t>Advantages of </a:t>
              </a:r>
              <a:endParaRPr/>
            </a:p>
            <a:p>
              <a:pPr indent="0" lvl="0" marL="0" marR="0" rtl="0" algn="l">
                <a:lnSpc>
                  <a:spcPct val="112994"/>
                </a:lnSpc>
                <a:spcBef>
                  <a:spcPts val="0"/>
                </a:spcBef>
                <a:spcAft>
                  <a:spcPts val="0"/>
                </a:spcAft>
                <a:buNone/>
              </a:pPr>
              <a:r>
                <a:rPr b="0" i="0" lang="en-US" sz="5641" u="none" cap="none" strike="noStrike">
                  <a:solidFill>
                    <a:srgbClr val="FFFFFF"/>
                  </a:solidFill>
                  <a:latin typeface="Arial"/>
                  <a:ea typeface="Arial"/>
                  <a:cs typeface="Arial"/>
                  <a:sym typeface="Arial"/>
                </a:rPr>
                <a:t>Variational </a:t>
              </a:r>
              <a:endParaRPr/>
            </a:p>
            <a:p>
              <a:pPr indent="0" lvl="0" marL="0" marR="0" rtl="0" algn="l">
                <a:lnSpc>
                  <a:spcPct val="112994"/>
                </a:lnSpc>
                <a:spcBef>
                  <a:spcPts val="0"/>
                </a:spcBef>
                <a:spcAft>
                  <a:spcPts val="0"/>
                </a:spcAft>
                <a:buNone/>
              </a:pPr>
              <a:r>
                <a:rPr b="0" i="0" lang="en-US" sz="5641" u="none" cap="none" strike="noStrike">
                  <a:solidFill>
                    <a:srgbClr val="FFFFFF"/>
                  </a:solidFill>
                  <a:latin typeface="Arial"/>
                  <a:ea typeface="Arial"/>
                  <a:cs typeface="Arial"/>
                  <a:sym typeface="Arial"/>
                </a:rPr>
                <a:t>Autoencoders</a:t>
              </a:r>
              <a:endParaRPr/>
            </a:p>
            <a:p>
              <a:pPr indent="0" lvl="0" marL="0" marR="0" rtl="0" algn="l">
                <a:lnSpc>
                  <a:spcPct val="112994"/>
                </a:lnSpc>
                <a:spcBef>
                  <a:spcPts val="0"/>
                </a:spcBef>
                <a:spcAft>
                  <a:spcPts val="0"/>
                </a:spcAft>
                <a:buNone/>
              </a:pPr>
              <a:r>
                <a:t/>
              </a:r>
              <a:endParaRPr b="0" i="0" sz="5641" u="none" cap="none" strike="noStrike">
                <a:solidFill>
                  <a:srgbClr val="FFFFFF"/>
                </a:solidFill>
                <a:latin typeface="Arial"/>
                <a:ea typeface="Arial"/>
                <a:cs typeface="Arial"/>
                <a:sym typeface="Arial"/>
              </a:endParaRPr>
            </a:p>
          </p:txBody>
        </p:sp>
      </p:grpSp>
      <p:grpSp>
        <p:nvGrpSpPr>
          <p:cNvPr id="258" name="Google Shape;258;p8"/>
          <p:cNvGrpSpPr/>
          <p:nvPr/>
        </p:nvGrpSpPr>
        <p:grpSpPr>
          <a:xfrm>
            <a:off x="9144000" y="2226064"/>
            <a:ext cx="9144000" cy="5713778"/>
            <a:chOff x="0" y="-142875"/>
            <a:chExt cx="12192000" cy="7618370"/>
          </a:xfrm>
        </p:grpSpPr>
        <p:sp>
          <p:nvSpPr>
            <p:cNvPr id="259" name="Google Shape;259;p8"/>
            <p:cNvSpPr/>
            <p:nvPr/>
          </p:nvSpPr>
          <p:spPr>
            <a:xfrm>
              <a:off x="0" y="0"/>
              <a:ext cx="551119" cy="617501"/>
            </a:xfrm>
            <a:custGeom>
              <a:rect b="b" l="l" r="r" t="t"/>
              <a:pathLst>
                <a:path extrusionOk="0" h="617501" w="551119">
                  <a:moveTo>
                    <a:pt x="0" y="0"/>
                  </a:moveTo>
                  <a:lnTo>
                    <a:pt x="551119" y="0"/>
                  </a:lnTo>
                  <a:lnTo>
                    <a:pt x="551119" y="617501"/>
                  </a:lnTo>
                  <a:lnTo>
                    <a:pt x="0" y="617501"/>
                  </a:lnTo>
                  <a:lnTo>
                    <a:pt x="0" y="0"/>
                  </a:lnTo>
                  <a:close/>
                </a:path>
              </a:pathLst>
            </a:custGeom>
            <a:blipFill rotWithShape="1">
              <a:blip r:embed="rId5">
                <a:alphaModFix/>
              </a:blip>
              <a:stretch>
                <a:fillRect b="0" l="0" r="0" t="0"/>
              </a:stretch>
            </a:blipFill>
            <a:ln>
              <a:noFill/>
            </a:ln>
          </p:spPr>
        </p:sp>
        <p:sp>
          <p:nvSpPr>
            <p:cNvPr id="260" name="Google Shape;260;p8"/>
            <p:cNvSpPr/>
            <p:nvPr/>
          </p:nvSpPr>
          <p:spPr>
            <a:xfrm>
              <a:off x="0" y="2524787"/>
              <a:ext cx="551119" cy="617501"/>
            </a:xfrm>
            <a:custGeom>
              <a:rect b="b" l="l" r="r" t="t"/>
              <a:pathLst>
                <a:path extrusionOk="0" h="617501" w="551119">
                  <a:moveTo>
                    <a:pt x="0" y="0"/>
                  </a:moveTo>
                  <a:lnTo>
                    <a:pt x="551119" y="0"/>
                  </a:lnTo>
                  <a:lnTo>
                    <a:pt x="551119" y="617500"/>
                  </a:lnTo>
                  <a:lnTo>
                    <a:pt x="0" y="617500"/>
                  </a:lnTo>
                  <a:lnTo>
                    <a:pt x="0" y="0"/>
                  </a:lnTo>
                  <a:close/>
                </a:path>
              </a:pathLst>
            </a:custGeom>
            <a:blipFill rotWithShape="1">
              <a:blip r:embed="rId5">
                <a:alphaModFix/>
              </a:blip>
              <a:stretch>
                <a:fillRect b="0" l="0" r="0" t="0"/>
              </a:stretch>
            </a:blipFill>
            <a:ln>
              <a:noFill/>
            </a:ln>
          </p:spPr>
        </p:sp>
        <p:sp>
          <p:nvSpPr>
            <p:cNvPr id="261" name="Google Shape;261;p8"/>
            <p:cNvSpPr/>
            <p:nvPr/>
          </p:nvSpPr>
          <p:spPr>
            <a:xfrm>
              <a:off x="0" y="5044591"/>
              <a:ext cx="551119" cy="617501"/>
            </a:xfrm>
            <a:custGeom>
              <a:rect b="b" l="l" r="r" t="t"/>
              <a:pathLst>
                <a:path extrusionOk="0" h="617501" w="551119">
                  <a:moveTo>
                    <a:pt x="0" y="0"/>
                  </a:moveTo>
                  <a:lnTo>
                    <a:pt x="551119" y="0"/>
                  </a:lnTo>
                  <a:lnTo>
                    <a:pt x="551119" y="617501"/>
                  </a:lnTo>
                  <a:lnTo>
                    <a:pt x="0" y="617501"/>
                  </a:lnTo>
                  <a:lnTo>
                    <a:pt x="0" y="0"/>
                  </a:lnTo>
                  <a:close/>
                </a:path>
              </a:pathLst>
            </a:custGeom>
            <a:blipFill rotWithShape="1">
              <a:blip r:embed="rId5">
                <a:alphaModFix/>
              </a:blip>
              <a:stretch>
                <a:fillRect b="0" l="0" r="0" t="0"/>
              </a:stretch>
            </a:blipFill>
            <a:ln>
              <a:noFill/>
            </a:ln>
          </p:spPr>
        </p:sp>
        <p:sp>
          <p:nvSpPr>
            <p:cNvPr id="262" name="Google Shape;262;p8"/>
            <p:cNvSpPr txBox="1"/>
            <p:nvPr/>
          </p:nvSpPr>
          <p:spPr>
            <a:xfrm>
              <a:off x="747177" y="-142875"/>
              <a:ext cx="8833803" cy="1722879"/>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Smooth Latent Space: Better </a:t>
              </a:r>
              <a:endParaRPr/>
            </a:p>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Interpolation and Representation</a:t>
              </a:r>
              <a:endParaRPr/>
            </a:p>
          </p:txBody>
        </p:sp>
        <p:sp>
          <p:nvSpPr>
            <p:cNvPr id="263" name="Google Shape;263;p8"/>
            <p:cNvSpPr txBox="1"/>
            <p:nvPr/>
          </p:nvSpPr>
          <p:spPr>
            <a:xfrm>
              <a:off x="747177" y="2381912"/>
              <a:ext cx="11444823" cy="2573779"/>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Generative Capabilities: Ability to Generate New, Diverse Samples</a:t>
              </a:r>
              <a:endParaRPr/>
            </a:p>
            <a:p>
              <a:pPr indent="0" lvl="0" marL="0" marR="0" rtl="0" algn="l">
                <a:lnSpc>
                  <a:spcPct val="139988"/>
                </a:lnSpc>
                <a:spcBef>
                  <a:spcPts val="0"/>
                </a:spcBef>
                <a:spcAft>
                  <a:spcPts val="0"/>
                </a:spcAft>
                <a:buNone/>
              </a:pPr>
              <a:r>
                <a:t/>
              </a:r>
              <a:endParaRPr b="0" i="0" sz="3596" u="none" cap="none" strike="noStrike">
                <a:solidFill>
                  <a:srgbClr val="000000"/>
                </a:solidFill>
                <a:latin typeface="Arial"/>
                <a:ea typeface="Arial"/>
                <a:cs typeface="Arial"/>
                <a:sym typeface="Arial"/>
              </a:endParaRPr>
            </a:p>
          </p:txBody>
        </p:sp>
        <p:sp>
          <p:nvSpPr>
            <p:cNvPr id="264" name="Google Shape;264;p8"/>
            <p:cNvSpPr txBox="1"/>
            <p:nvPr/>
          </p:nvSpPr>
          <p:spPr>
            <a:xfrm>
              <a:off x="747177" y="4901716"/>
              <a:ext cx="7445534" cy="2573779"/>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Regularization: Improved </a:t>
              </a:r>
              <a:endParaRPr/>
            </a:p>
            <a:p>
              <a:pPr indent="0" lvl="0" marL="0" marR="0" rtl="0" algn="l">
                <a:lnSpc>
                  <a:spcPct val="139988"/>
                </a:lnSpc>
                <a:spcBef>
                  <a:spcPts val="0"/>
                </a:spcBef>
                <a:spcAft>
                  <a:spcPts val="0"/>
                </a:spcAft>
                <a:buNone/>
              </a:pPr>
              <a:r>
                <a:rPr b="0" i="0" lang="en-US" sz="3596" u="none" cap="none" strike="noStrike">
                  <a:solidFill>
                    <a:srgbClr val="000000"/>
                  </a:solidFill>
                  <a:latin typeface="Arial"/>
                  <a:ea typeface="Arial"/>
                  <a:cs typeface="Arial"/>
                  <a:sym typeface="Arial"/>
                </a:rPr>
                <a:t>Generalization of the Model</a:t>
              </a:r>
              <a:endParaRPr/>
            </a:p>
            <a:p>
              <a:pPr indent="0" lvl="0" marL="0" marR="0" rtl="0" algn="l">
                <a:lnSpc>
                  <a:spcPct val="139988"/>
                </a:lnSpc>
                <a:spcBef>
                  <a:spcPts val="0"/>
                </a:spcBef>
                <a:spcAft>
                  <a:spcPts val="0"/>
                </a:spcAft>
                <a:buNone/>
              </a:pPr>
              <a:r>
                <a:t/>
              </a:r>
              <a:endParaRPr b="0" i="0" sz="3596"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9"/>
          <p:cNvSpPr/>
          <p:nvPr/>
        </p:nvSpPr>
        <p:spPr>
          <a:xfrm>
            <a:off x="3182158" y="5538609"/>
            <a:ext cx="12712376" cy="4748391"/>
          </a:xfrm>
          <a:custGeom>
            <a:rect b="b" l="l" r="r" t="t"/>
            <a:pathLst>
              <a:path extrusionOk="0" h="4748391" w="12712376">
                <a:moveTo>
                  <a:pt x="0" y="0"/>
                </a:moveTo>
                <a:lnTo>
                  <a:pt x="12712375" y="0"/>
                </a:lnTo>
                <a:lnTo>
                  <a:pt x="12712375" y="4748391"/>
                </a:lnTo>
                <a:lnTo>
                  <a:pt x="0" y="4748391"/>
                </a:lnTo>
                <a:lnTo>
                  <a:pt x="0" y="0"/>
                </a:lnTo>
                <a:close/>
              </a:path>
            </a:pathLst>
          </a:custGeom>
          <a:blipFill rotWithShape="1">
            <a:blip r:embed="rId3">
              <a:alphaModFix/>
            </a:blip>
            <a:stretch>
              <a:fillRect b="-7635" l="0" r="0" t="-7636"/>
            </a:stretch>
          </a:blipFill>
          <a:ln>
            <a:noFill/>
          </a:ln>
        </p:spPr>
      </p:sp>
      <p:sp>
        <p:nvSpPr>
          <p:cNvPr id="270" name="Google Shape;270;p9"/>
          <p:cNvSpPr txBox="1"/>
          <p:nvPr/>
        </p:nvSpPr>
        <p:spPr>
          <a:xfrm>
            <a:off x="1649896" y="620367"/>
            <a:ext cx="13016752" cy="1041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EBF5FE"/>
                </a:solidFill>
                <a:latin typeface="Arial"/>
                <a:ea typeface="Arial"/>
                <a:cs typeface="Arial"/>
                <a:sym typeface="Arial"/>
              </a:rPr>
              <a:t>Variational Autoencoder (VAE)</a:t>
            </a:r>
            <a:endParaRPr/>
          </a:p>
        </p:txBody>
      </p:sp>
      <p:sp>
        <p:nvSpPr>
          <p:cNvPr id="271" name="Google Shape;271;p9"/>
          <p:cNvSpPr txBox="1"/>
          <p:nvPr/>
        </p:nvSpPr>
        <p:spPr>
          <a:xfrm>
            <a:off x="2466328" y="7769930"/>
            <a:ext cx="14393724" cy="19659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000000"/>
                </a:solidFill>
                <a:latin typeface="Arial"/>
                <a:ea typeface="Arial"/>
                <a:cs typeface="Arial"/>
                <a:sym typeface="Arial"/>
              </a:rPr>
              <a:t>A major issue with </a:t>
            </a:r>
            <a:r>
              <a:rPr b="0" i="0" lang="en-US" sz="3600" u="none" cap="none" strike="noStrike">
                <a:solidFill>
                  <a:srgbClr val="9015DB"/>
                </a:solidFill>
                <a:latin typeface="Arial"/>
                <a:ea typeface="Arial"/>
                <a:cs typeface="Arial"/>
                <a:sym typeface="Arial"/>
              </a:rPr>
              <a:t>regular Auto encoders</a:t>
            </a:r>
            <a:r>
              <a:rPr b="0" i="0" lang="en-US" sz="3600" u="none" cap="none" strike="noStrike">
                <a:solidFill>
                  <a:srgbClr val="000000"/>
                </a:solidFill>
                <a:latin typeface="Arial"/>
                <a:ea typeface="Arial"/>
                <a:cs typeface="Arial"/>
                <a:sym typeface="Arial"/>
              </a:rPr>
              <a:t> is that the </a:t>
            </a:r>
            <a:r>
              <a:rPr b="0" i="0" lang="en-US" sz="3600" u="none" cap="none" strike="noStrike">
                <a:solidFill>
                  <a:srgbClr val="9015DB"/>
                </a:solidFill>
                <a:latin typeface="Arial"/>
                <a:ea typeface="Arial"/>
                <a:cs typeface="Arial"/>
                <a:sym typeface="Arial"/>
              </a:rPr>
              <a:t>latent space</a:t>
            </a:r>
            <a:r>
              <a:rPr b="0" i="0" lang="en-US" sz="3600" u="none" cap="none" strike="noStrike">
                <a:solidFill>
                  <a:srgbClr val="000000"/>
                </a:solidFill>
                <a:latin typeface="Arial"/>
                <a:ea typeface="Arial"/>
                <a:cs typeface="Arial"/>
                <a:sym typeface="Arial"/>
              </a:rPr>
              <a:t> that the inputs are converted to are </a:t>
            </a:r>
            <a:r>
              <a:rPr b="0" i="0" lang="en-US" sz="3600" u="none" cap="none" strike="noStrike">
                <a:solidFill>
                  <a:srgbClr val="9015DB"/>
                </a:solidFill>
                <a:latin typeface="Arial"/>
                <a:ea typeface="Arial"/>
                <a:cs typeface="Arial"/>
                <a:sym typeface="Arial"/>
              </a:rPr>
              <a:t>discrete</a:t>
            </a:r>
            <a:r>
              <a:rPr b="0" i="0" lang="en-US" sz="3600" u="none" cap="none" strike="noStrike">
                <a:solidFill>
                  <a:srgbClr val="000000"/>
                </a:solidFill>
                <a:latin typeface="Arial"/>
                <a:ea typeface="Arial"/>
                <a:cs typeface="Arial"/>
                <a:sym typeface="Arial"/>
              </a:rPr>
              <a:t> (not continuous) and does not allow for an </a:t>
            </a:r>
            <a:r>
              <a:rPr b="0" i="0" lang="en-US" sz="3600" u="none" cap="none" strike="noStrike">
                <a:solidFill>
                  <a:srgbClr val="9015DB"/>
                </a:solidFill>
                <a:latin typeface="Arial"/>
                <a:ea typeface="Arial"/>
                <a:cs typeface="Arial"/>
                <a:sym typeface="Arial"/>
              </a:rPr>
              <a:t>easy interpolation</a:t>
            </a:r>
            <a:r>
              <a:rPr b="0" i="0" lang="en-US" sz="3600" u="none" cap="none" strike="noStrike">
                <a:solidFill>
                  <a:srgbClr val="000000"/>
                </a:solidFill>
                <a:latin typeface="Arial"/>
                <a:ea typeface="Arial"/>
                <a:cs typeface="Arial"/>
                <a:sym typeface="Arial"/>
              </a:rPr>
              <a:t>.</a:t>
            </a:r>
            <a:endParaRPr/>
          </a:p>
        </p:txBody>
      </p:sp>
      <p:sp>
        <p:nvSpPr>
          <p:cNvPr id="272" name="Google Shape;272;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0" l="-806" r="-806" t="0"/>
            </a:stretch>
          </a:blipFill>
          <a:ln>
            <a:noFill/>
          </a:ln>
        </p:spPr>
      </p:sp>
      <p:sp>
        <p:nvSpPr>
          <p:cNvPr id="273" name="Google Shape;273;p9"/>
          <p:cNvSpPr/>
          <p:nvPr/>
        </p:nvSpPr>
        <p:spPr>
          <a:xfrm>
            <a:off x="2021053" y="4805425"/>
            <a:ext cx="13873480" cy="4804585"/>
          </a:xfrm>
          <a:custGeom>
            <a:rect b="b" l="l" r="r" t="t"/>
            <a:pathLst>
              <a:path extrusionOk="0" h="4804585" w="13873480">
                <a:moveTo>
                  <a:pt x="0" y="0"/>
                </a:moveTo>
                <a:lnTo>
                  <a:pt x="13873480" y="0"/>
                </a:lnTo>
                <a:lnTo>
                  <a:pt x="13873480" y="4804585"/>
                </a:lnTo>
                <a:lnTo>
                  <a:pt x="0" y="4804585"/>
                </a:lnTo>
                <a:lnTo>
                  <a:pt x="0" y="0"/>
                </a:lnTo>
                <a:close/>
              </a:path>
            </a:pathLst>
          </a:custGeom>
          <a:blipFill rotWithShape="1">
            <a:blip r:embed="rId5">
              <a:alphaModFix/>
            </a:blip>
            <a:stretch>
              <a:fillRect b="0" l="0" r="0" t="0"/>
            </a:stretch>
          </a:blipFill>
          <a:ln>
            <a:noFill/>
          </a:ln>
        </p:spPr>
      </p:sp>
      <p:sp>
        <p:nvSpPr>
          <p:cNvPr id="274" name="Google Shape;274;p9"/>
          <p:cNvSpPr txBox="1"/>
          <p:nvPr/>
        </p:nvSpPr>
        <p:spPr>
          <a:xfrm>
            <a:off x="382091" y="706521"/>
            <a:ext cx="14284557" cy="967312"/>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5041" u="none" cap="none" strike="noStrike">
                <a:solidFill>
                  <a:srgbClr val="FFFFFF"/>
                </a:solidFill>
                <a:latin typeface="Arial"/>
                <a:ea typeface="Arial"/>
                <a:cs typeface="Arial"/>
                <a:sym typeface="Arial"/>
              </a:rPr>
              <a:t>Advantages of Variational Autoencoders</a:t>
            </a:r>
            <a:endParaRPr/>
          </a:p>
        </p:txBody>
      </p:sp>
      <p:grpSp>
        <p:nvGrpSpPr>
          <p:cNvPr id="275" name="Google Shape;275;p9"/>
          <p:cNvGrpSpPr/>
          <p:nvPr/>
        </p:nvGrpSpPr>
        <p:grpSpPr>
          <a:xfrm>
            <a:off x="1285492" y="2015819"/>
            <a:ext cx="15416523" cy="2092813"/>
            <a:chOff x="0" y="-142875"/>
            <a:chExt cx="20555364" cy="2790418"/>
          </a:xfrm>
        </p:grpSpPr>
        <p:sp>
          <p:nvSpPr>
            <p:cNvPr id="276" name="Google Shape;276;p9"/>
            <p:cNvSpPr txBox="1"/>
            <p:nvPr/>
          </p:nvSpPr>
          <p:spPr>
            <a:xfrm>
              <a:off x="0" y="1180040"/>
              <a:ext cx="20555364" cy="1467503"/>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3074" u="none" cap="none" strike="noStrike">
                  <a:solidFill>
                    <a:srgbClr val="0E0C0C"/>
                  </a:solidFill>
                  <a:latin typeface="Arial"/>
                  <a:ea typeface="Arial"/>
                  <a:cs typeface="Arial"/>
                  <a:sym typeface="Arial"/>
                </a:rPr>
                <a:t>In VAEs, the latent space is </a:t>
              </a:r>
              <a:r>
                <a:rPr b="0" i="0" lang="en-US" sz="3074" u="none" cap="none" strike="noStrike">
                  <a:solidFill>
                    <a:srgbClr val="9015DB"/>
                  </a:solidFill>
                  <a:latin typeface="Arial"/>
                  <a:ea typeface="Arial"/>
                  <a:cs typeface="Arial"/>
                  <a:sym typeface="Arial"/>
                </a:rPr>
                <a:t>designed</a:t>
              </a:r>
              <a:r>
                <a:rPr b="0" i="0" lang="en-US" sz="3074" u="none" cap="none" strike="noStrike">
                  <a:solidFill>
                    <a:srgbClr val="0E0C0C"/>
                  </a:solidFill>
                  <a:latin typeface="Arial"/>
                  <a:ea typeface="Arial"/>
                  <a:cs typeface="Arial"/>
                  <a:sym typeface="Arial"/>
                </a:rPr>
                <a:t> to be </a:t>
              </a:r>
              <a:r>
                <a:rPr b="0" i="0" lang="en-US" sz="3074" u="none" cap="none" strike="noStrike">
                  <a:solidFill>
                    <a:srgbClr val="9015DB"/>
                  </a:solidFill>
                  <a:latin typeface="Arial"/>
                  <a:ea typeface="Arial"/>
                  <a:cs typeface="Arial"/>
                  <a:sym typeface="Arial"/>
                </a:rPr>
                <a:t>continuous and smooth</a:t>
              </a:r>
              <a:r>
                <a:rPr b="0" i="0" lang="en-US" sz="3074" u="none" cap="none" strike="noStrike">
                  <a:solidFill>
                    <a:srgbClr val="0E0C0C"/>
                  </a:solidFill>
                  <a:latin typeface="Arial"/>
                  <a:ea typeface="Arial"/>
                  <a:cs typeface="Arial"/>
                  <a:sym typeface="Arial"/>
                </a:rPr>
                <a:t>, allowing for meaningful interpolation between points in the </a:t>
              </a:r>
              <a:r>
                <a:rPr b="0" i="0" lang="en-US" sz="3074" u="none" cap="none" strike="noStrike">
                  <a:solidFill>
                    <a:srgbClr val="9015DB"/>
                  </a:solidFill>
                  <a:latin typeface="Arial"/>
                  <a:ea typeface="Arial"/>
                  <a:cs typeface="Arial"/>
                  <a:sym typeface="Arial"/>
                </a:rPr>
                <a:t>latent space</a:t>
              </a:r>
              <a:r>
                <a:rPr b="0" i="0" lang="en-US" sz="3074" u="none" cap="none" strike="noStrike">
                  <a:solidFill>
                    <a:srgbClr val="0E0C0C"/>
                  </a:solidFill>
                  <a:latin typeface="Arial"/>
                  <a:ea typeface="Arial"/>
                  <a:cs typeface="Arial"/>
                  <a:sym typeface="Arial"/>
                </a:rPr>
                <a:t>.</a:t>
              </a:r>
              <a:endParaRPr/>
            </a:p>
          </p:txBody>
        </p:sp>
        <p:sp>
          <p:nvSpPr>
            <p:cNvPr id="277" name="Google Shape;277;p9"/>
            <p:cNvSpPr txBox="1"/>
            <p:nvPr/>
          </p:nvSpPr>
          <p:spPr>
            <a:xfrm>
              <a:off x="0" y="-142875"/>
              <a:ext cx="17582555" cy="84984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00" u="none" cap="none" strike="noStrike">
                  <a:solidFill>
                    <a:srgbClr val="000000"/>
                  </a:solidFill>
                  <a:latin typeface="Arial"/>
                  <a:ea typeface="Arial"/>
                  <a:cs typeface="Arial"/>
                  <a:sym typeface="Arial"/>
                </a:rPr>
                <a:t>Smooth Latent Space: Better Interpolation and Representation</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